
<file path=[Content_Types].xml><?xml version="1.0" encoding="utf-8"?>
<Types xmlns="http://schemas.openxmlformats.org/package/2006/content-types">
  <Default Extension="png" ContentType="image/png"/>
  <Default Extension="svg" ContentType="image/svg+xml"/>
  <Default Extension="jpeg" ContentType="image/jpeg"/>
  <Default Extension="emf" ContentType="image/x-emf"/>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9"/>
  </p:notesMasterIdLst>
  <p:sldIdLst>
    <p:sldId id="256" r:id="rId2"/>
    <p:sldId id="257" r:id="rId3"/>
    <p:sldId id="258" r:id="rId4"/>
    <p:sldId id="260" r:id="rId5"/>
    <p:sldId id="259" r:id="rId6"/>
    <p:sldId id="263" r:id="rId7"/>
    <p:sldId id="264" r:id="rId8"/>
    <p:sldId id="261" r:id="rId9"/>
    <p:sldId id="262" r:id="rId10"/>
    <p:sldId id="269" r:id="rId11"/>
    <p:sldId id="266" r:id="rId12"/>
    <p:sldId id="265" r:id="rId13"/>
    <p:sldId id="267" r:id="rId14"/>
    <p:sldId id="268" r:id="rId15"/>
    <p:sldId id="270" r:id="rId16"/>
    <p:sldId id="271" r:id="rId17"/>
    <p:sldId id="272"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315"/>
    <p:restoredTop sz="83700"/>
  </p:normalViewPr>
  <p:slideViewPr>
    <p:cSldViewPr snapToGrid="0" snapToObjects="1">
      <p:cViewPr varScale="1">
        <p:scale>
          <a:sx n="88" d="100"/>
          <a:sy n="88" d="100"/>
        </p:scale>
        <p:origin x="184" y="2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FB8842B-9224-6A4C-879A-29F46BABCA15}" type="datetimeFigureOut">
              <a:rPr lang="en-US" smtClean="0"/>
              <a:t>10/18/21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3FF5270-F4FA-1D49-83C0-E1DE1ED2D7C5}" type="slidenum">
              <a:rPr lang="en-US" smtClean="0"/>
              <a:t>‹#›</a:t>
            </a:fld>
            <a:endParaRPr lang="en-US"/>
          </a:p>
        </p:txBody>
      </p:sp>
    </p:spTree>
    <p:extLst>
      <p:ext uri="{BB962C8B-B14F-4D97-AF65-F5344CB8AC3E}">
        <p14:creationId xmlns:p14="http://schemas.microsoft.com/office/powerpoint/2010/main" val="39648817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Good afternoon everyone, I’m Ben from the </a:t>
            </a:r>
            <a:r>
              <a:rPr lang="en-US" dirty="0" err="1"/>
              <a:t>Gloor</a:t>
            </a:r>
            <a:r>
              <a:rPr lang="en-US" dirty="0"/>
              <a:t> lab and Ill be discussing my recent work investigating two novel genomes belonging to the recently-described manganese-oxidizing genus </a:t>
            </a:r>
            <a:r>
              <a:rPr lang="en-US" dirty="0" err="1"/>
              <a:t>Candidatus</a:t>
            </a:r>
            <a:r>
              <a:rPr lang="en-US" dirty="0"/>
              <a:t> </a:t>
            </a:r>
            <a:r>
              <a:rPr lang="en-US" dirty="0" err="1"/>
              <a:t>Manganitrophus</a:t>
            </a:r>
            <a:r>
              <a:rPr lang="en-US" dirty="0"/>
              <a:t>. </a:t>
            </a:r>
          </a:p>
        </p:txBody>
      </p:sp>
      <p:sp>
        <p:nvSpPr>
          <p:cNvPr id="4" name="Slide Number Placeholder 3"/>
          <p:cNvSpPr>
            <a:spLocks noGrp="1"/>
          </p:cNvSpPr>
          <p:nvPr>
            <p:ph type="sldNum" sz="quarter" idx="10"/>
          </p:nvPr>
        </p:nvSpPr>
        <p:spPr/>
        <p:txBody>
          <a:bodyPr/>
          <a:lstStyle/>
          <a:p>
            <a:fld id="{63FF5270-F4FA-1D49-83C0-E1DE1ED2D7C5}" type="slidenum">
              <a:rPr lang="en-US" smtClean="0"/>
              <a:t>1</a:t>
            </a:fld>
            <a:endParaRPr lang="en-US"/>
          </a:p>
        </p:txBody>
      </p:sp>
    </p:spTree>
    <p:extLst>
      <p:ext uri="{BB962C8B-B14F-4D97-AF65-F5344CB8AC3E}">
        <p14:creationId xmlns:p14="http://schemas.microsoft.com/office/powerpoint/2010/main" val="37136825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two new sequences are roughly the same number of </a:t>
            </a:r>
            <a:r>
              <a:rPr lang="en-US" dirty="0" err="1"/>
              <a:t>basepairs</a:t>
            </a:r>
            <a:r>
              <a:rPr lang="en-US" dirty="0"/>
              <a:t>, however are roughly 500 kilobases smaller in size than the genome of </a:t>
            </a:r>
            <a:r>
              <a:rPr lang="en-US" i="1" dirty="0" err="1"/>
              <a:t>Candidatus</a:t>
            </a:r>
            <a:r>
              <a:rPr lang="en-US" i="1" dirty="0"/>
              <a:t> </a:t>
            </a:r>
            <a:r>
              <a:rPr lang="en-US" i="1" dirty="0" err="1"/>
              <a:t>Manganitrophus</a:t>
            </a:r>
            <a:r>
              <a:rPr lang="en-US" i="1" dirty="0"/>
              <a:t> </a:t>
            </a:r>
            <a:r>
              <a:rPr lang="en-CA" i="1" dirty="0" err="1"/>
              <a:t>noduliformans</a:t>
            </a:r>
            <a:r>
              <a:rPr lang="en-CA" i="0" dirty="0"/>
              <a:t>. The original genome was fragmented and it’s possible that it contained an additional plasmid that could not be recovered from the metagenome. All the genomes have strong completion and contamination metrics, suggesting high quality assemblies. They also all have nearly identical GC content, further cementing their similarities.</a:t>
            </a:r>
            <a:endParaRPr lang="en-US" dirty="0"/>
          </a:p>
        </p:txBody>
      </p:sp>
      <p:sp>
        <p:nvSpPr>
          <p:cNvPr id="4" name="Slide Number Placeholder 3"/>
          <p:cNvSpPr>
            <a:spLocks noGrp="1"/>
          </p:cNvSpPr>
          <p:nvPr>
            <p:ph type="sldNum" sz="quarter" idx="10"/>
          </p:nvPr>
        </p:nvSpPr>
        <p:spPr/>
        <p:txBody>
          <a:bodyPr/>
          <a:lstStyle/>
          <a:p>
            <a:fld id="{63FF5270-F4FA-1D49-83C0-E1DE1ED2D7C5}" type="slidenum">
              <a:rPr lang="en-US" smtClean="0"/>
              <a:t>10</a:t>
            </a:fld>
            <a:endParaRPr lang="en-US"/>
          </a:p>
        </p:txBody>
      </p:sp>
    </p:spTree>
    <p:extLst>
      <p:ext uri="{BB962C8B-B14F-4D97-AF65-F5344CB8AC3E}">
        <p14:creationId xmlns:p14="http://schemas.microsoft.com/office/powerpoint/2010/main" val="35368196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confirm the relation of the two novel genomes to </a:t>
            </a:r>
            <a:r>
              <a:rPr lang="en-US" i="1" dirty="0" err="1"/>
              <a:t>Candidatus</a:t>
            </a:r>
            <a:r>
              <a:rPr lang="en-US" i="1" dirty="0"/>
              <a:t> </a:t>
            </a:r>
            <a:r>
              <a:rPr lang="en-US" i="1" dirty="0" err="1"/>
              <a:t>Manganitrophus</a:t>
            </a:r>
            <a:r>
              <a:rPr lang="en-US" i="1" dirty="0"/>
              <a:t> </a:t>
            </a:r>
            <a:r>
              <a:rPr lang="en-CA" i="1" dirty="0" err="1"/>
              <a:t>noduliformans</a:t>
            </a:r>
            <a:r>
              <a:rPr lang="en-CA" i="0" dirty="0"/>
              <a:t> we placed them on the phylogenetic tree of the phylum </a:t>
            </a:r>
            <a:r>
              <a:rPr lang="en-CA" i="0" dirty="0" err="1"/>
              <a:t>Nitrospirae</a:t>
            </a:r>
            <a:r>
              <a:rPr lang="en-CA" i="0" dirty="0"/>
              <a:t>. The phylogenetic tree was generated by using alignments of bacterial single copy genes. All three genomes are very similar and cluster together on the tree. The genomes highlighted on the tree we used for average nucleotide identity to further assess similarities.</a:t>
            </a:r>
            <a:endParaRPr lang="en-US" dirty="0"/>
          </a:p>
        </p:txBody>
      </p:sp>
      <p:sp>
        <p:nvSpPr>
          <p:cNvPr id="4" name="Slide Number Placeholder 3"/>
          <p:cNvSpPr>
            <a:spLocks noGrp="1"/>
          </p:cNvSpPr>
          <p:nvPr>
            <p:ph type="sldNum" sz="quarter" idx="10"/>
          </p:nvPr>
        </p:nvSpPr>
        <p:spPr/>
        <p:txBody>
          <a:bodyPr/>
          <a:lstStyle/>
          <a:p>
            <a:fld id="{63FF5270-F4FA-1D49-83C0-E1DE1ED2D7C5}" type="slidenum">
              <a:rPr lang="en-US" smtClean="0"/>
              <a:t>11</a:t>
            </a:fld>
            <a:endParaRPr lang="en-US"/>
          </a:p>
        </p:txBody>
      </p:sp>
    </p:spTree>
    <p:extLst>
      <p:ext uri="{BB962C8B-B14F-4D97-AF65-F5344CB8AC3E}">
        <p14:creationId xmlns:p14="http://schemas.microsoft.com/office/powerpoint/2010/main" val="38961562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three genomes show high degrees of sequence identities to one another. </a:t>
            </a:r>
            <a:r>
              <a:rPr lang="en-US" i="1" dirty="0" err="1"/>
              <a:t>Candidatus</a:t>
            </a:r>
            <a:r>
              <a:rPr lang="en-US" i="1" dirty="0"/>
              <a:t> </a:t>
            </a:r>
            <a:r>
              <a:rPr lang="en-US" i="1" dirty="0" err="1"/>
              <a:t>Manganitrophus</a:t>
            </a:r>
            <a:r>
              <a:rPr lang="en-US" i="1" dirty="0"/>
              <a:t> </a:t>
            </a:r>
            <a:r>
              <a:rPr lang="en-CA" i="1" dirty="0" err="1"/>
              <a:t>noduliformans</a:t>
            </a:r>
            <a:r>
              <a:rPr lang="en-CA" i="1" dirty="0"/>
              <a:t> </a:t>
            </a:r>
            <a:r>
              <a:rPr lang="en-CA" i="0" dirty="0"/>
              <a:t>had roughly 93% identity to the two novel strains and the two novel strains had nearly 98% identity to one another.</a:t>
            </a:r>
            <a:endParaRPr lang="en-US" dirty="0"/>
          </a:p>
        </p:txBody>
      </p:sp>
      <p:sp>
        <p:nvSpPr>
          <p:cNvPr id="4" name="Slide Number Placeholder 3"/>
          <p:cNvSpPr>
            <a:spLocks noGrp="1"/>
          </p:cNvSpPr>
          <p:nvPr>
            <p:ph type="sldNum" sz="quarter" idx="10"/>
          </p:nvPr>
        </p:nvSpPr>
        <p:spPr/>
        <p:txBody>
          <a:bodyPr/>
          <a:lstStyle/>
          <a:p>
            <a:fld id="{63FF5270-F4FA-1D49-83C0-E1DE1ED2D7C5}" type="slidenum">
              <a:rPr lang="en-US" smtClean="0"/>
              <a:t>12</a:t>
            </a:fld>
            <a:endParaRPr lang="en-US"/>
          </a:p>
        </p:txBody>
      </p:sp>
    </p:spTree>
    <p:extLst>
      <p:ext uri="{BB962C8B-B14F-4D97-AF65-F5344CB8AC3E}">
        <p14:creationId xmlns:p14="http://schemas.microsoft.com/office/powerpoint/2010/main" val="7891537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 had established that our two novel genomes are related to </a:t>
            </a:r>
            <a:r>
              <a:rPr lang="en-US" i="1" dirty="0" err="1"/>
              <a:t>Candidatus</a:t>
            </a:r>
            <a:r>
              <a:rPr lang="en-US" i="1" dirty="0"/>
              <a:t> </a:t>
            </a:r>
            <a:r>
              <a:rPr lang="en-US" i="1" dirty="0" err="1"/>
              <a:t>Manganitrophus</a:t>
            </a:r>
            <a:r>
              <a:rPr lang="en-US" i="1" dirty="0"/>
              <a:t> </a:t>
            </a:r>
            <a:r>
              <a:rPr lang="en-CA" i="1" dirty="0" err="1"/>
              <a:t>noduliformans</a:t>
            </a:r>
            <a:r>
              <a:rPr lang="en-CA" i="0" dirty="0"/>
              <a:t> on a genus level, if not closer, those three genomes will be used to establish the pangenome of the clade. The gene clusters featured in the bottom section of this cladogram are part of the core genome which is conserved amongst all the members. Orthologues are present in all genomes with some level of sequence variation. In the top half of the cladogram are the gene clusters the are part of the accessory genome that only are present in some or one of the genomes (indicated by the black bars). Genes related to manganese oxidation are present in the core and variable core genome, which suggests that the ability to oxidize manganese for energy found in </a:t>
            </a:r>
            <a:r>
              <a:rPr lang="en-US" i="1" dirty="0" err="1"/>
              <a:t>Candidatus</a:t>
            </a:r>
            <a:r>
              <a:rPr lang="en-US" i="1" dirty="0"/>
              <a:t> </a:t>
            </a:r>
            <a:r>
              <a:rPr lang="en-US" i="1" dirty="0" err="1"/>
              <a:t>Manganitrophus</a:t>
            </a:r>
            <a:r>
              <a:rPr lang="en-US" i="1" dirty="0"/>
              <a:t> </a:t>
            </a:r>
            <a:r>
              <a:rPr lang="en-CA" i="1" dirty="0" err="1"/>
              <a:t>noduliformans</a:t>
            </a:r>
            <a:r>
              <a:rPr lang="en-CA" i="1" dirty="0"/>
              <a:t> </a:t>
            </a:r>
            <a:r>
              <a:rPr lang="en-CA" i="0" dirty="0"/>
              <a:t>is conserved in the two novel genomes. Visually, you can see a lower density of green tick marks in the inner track have a lower density in the accessory genome demonstrating that more unannotated genes are found in the accessory genome.</a:t>
            </a:r>
            <a:endParaRPr lang="en-US" dirty="0"/>
          </a:p>
        </p:txBody>
      </p:sp>
      <p:sp>
        <p:nvSpPr>
          <p:cNvPr id="4" name="Slide Number Placeholder 3"/>
          <p:cNvSpPr>
            <a:spLocks noGrp="1"/>
          </p:cNvSpPr>
          <p:nvPr>
            <p:ph type="sldNum" sz="quarter" idx="10"/>
          </p:nvPr>
        </p:nvSpPr>
        <p:spPr/>
        <p:txBody>
          <a:bodyPr/>
          <a:lstStyle/>
          <a:p>
            <a:fld id="{63FF5270-F4FA-1D49-83C0-E1DE1ED2D7C5}" type="slidenum">
              <a:rPr lang="en-US" smtClean="0"/>
              <a:t>13</a:t>
            </a:fld>
            <a:endParaRPr lang="en-US"/>
          </a:p>
        </p:txBody>
      </p:sp>
    </p:spTree>
    <p:extLst>
      <p:ext uri="{BB962C8B-B14F-4D97-AF65-F5344CB8AC3E}">
        <p14:creationId xmlns:p14="http://schemas.microsoft.com/office/powerpoint/2010/main" val="16264122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 categories function unknown and general function prediction only, the accessory genome has a higher proportion of its gene belonging to them, confirming the findings from the cladogram. In addition, Cell Wall biogenesis, Defense Mechanisms, Mobilome, and inorganic ion transport genes are also higher in proportion in the accessory genomes, whereas in the core genome things like core metabolism, protein and amino acid production, and ribosomal genes are enriched. The varying proportions of these COG modules in the accessory and core genomes are indicative of their role in adaptation to their environments.</a:t>
            </a:r>
          </a:p>
        </p:txBody>
      </p:sp>
      <p:sp>
        <p:nvSpPr>
          <p:cNvPr id="4" name="Slide Number Placeholder 3"/>
          <p:cNvSpPr>
            <a:spLocks noGrp="1"/>
          </p:cNvSpPr>
          <p:nvPr>
            <p:ph type="sldNum" sz="quarter" idx="10"/>
          </p:nvPr>
        </p:nvSpPr>
        <p:spPr/>
        <p:txBody>
          <a:bodyPr/>
          <a:lstStyle/>
          <a:p>
            <a:fld id="{63FF5270-F4FA-1D49-83C0-E1DE1ED2D7C5}" type="slidenum">
              <a:rPr lang="en-US" smtClean="0"/>
              <a:t>14</a:t>
            </a:fld>
            <a:endParaRPr lang="en-US"/>
          </a:p>
        </p:txBody>
      </p:sp>
    </p:spTree>
    <p:extLst>
      <p:ext uri="{BB962C8B-B14F-4D97-AF65-F5344CB8AC3E}">
        <p14:creationId xmlns:p14="http://schemas.microsoft.com/office/powerpoint/2010/main" val="26335780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addition to COGs and KEGG annotation, the genomes were annotated with </a:t>
            </a:r>
            <a:r>
              <a:rPr lang="en-US" dirty="0" err="1"/>
              <a:t>pilerCR</a:t>
            </a:r>
            <a:r>
              <a:rPr lang="en-US" dirty="0"/>
              <a:t> to predict </a:t>
            </a:r>
            <a:r>
              <a:rPr lang="en-US" dirty="0" err="1"/>
              <a:t>crispr</a:t>
            </a:r>
            <a:r>
              <a:rPr lang="en-US" dirty="0"/>
              <a:t> </a:t>
            </a:r>
            <a:r>
              <a:rPr lang="en-US" dirty="0" err="1"/>
              <a:t>arrarys</a:t>
            </a:r>
            <a:r>
              <a:rPr lang="en-US" dirty="0"/>
              <a:t>, and the </a:t>
            </a:r>
            <a:r>
              <a:rPr lang="en-US" dirty="0" err="1"/>
              <a:t>AromaDeg</a:t>
            </a:r>
            <a:r>
              <a:rPr lang="en-US" dirty="0"/>
              <a:t> and CANT HYD databases to predict hydrocarbon degradation genes. As was suggested by the COGs annotations, there are differences in defense mechanisms, reflected in the CRISPR system. 5 CRISPR arrays and uniref50 annotations for Cas1-7 genes whereas the novel genomes had no arrays or Cas genes detected. All the genomes shared the same transporters and binding genes in the </a:t>
            </a:r>
            <a:r>
              <a:rPr lang="en-US" dirty="0" err="1"/>
              <a:t>UniRef</a:t>
            </a:r>
            <a:r>
              <a:rPr lang="en-US" dirty="0"/>
              <a:t> annotations, which mirrors the manganese oxidase genes from the KEGG annotations. The hydrocarbon degradation genes are also consistent between the genomes.</a:t>
            </a:r>
          </a:p>
        </p:txBody>
      </p:sp>
      <p:sp>
        <p:nvSpPr>
          <p:cNvPr id="4" name="Slide Number Placeholder 3"/>
          <p:cNvSpPr>
            <a:spLocks noGrp="1"/>
          </p:cNvSpPr>
          <p:nvPr>
            <p:ph type="sldNum" sz="quarter" idx="10"/>
          </p:nvPr>
        </p:nvSpPr>
        <p:spPr/>
        <p:txBody>
          <a:bodyPr/>
          <a:lstStyle/>
          <a:p>
            <a:fld id="{63FF5270-F4FA-1D49-83C0-E1DE1ED2D7C5}" type="slidenum">
              <a:rPr lang="en-US" smtClean="0"/>
              <a:t>15</a:t>
            </a:fld>
            <a:endParaRPr lang="en-US"/>
          </a:p>
        </p:txBody>
      </p:sp>
    </p:spTree>
    <p:extLst>
      <p:ext uri="{BB962C8B-B14F-4D97-AF65-F5344CB8AC3E}">
        <p14:creationId xmlns:p14="http://schemas.microsoft.com/office/powerpoint/2010/main" val="1742066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So, in conclusion, we circularized two novel genomes of a recently discovered genus, and in addition, we identified a conjugative plasmid that previously unannotated in the published genome. From the </a:t>
            </a:r>
            <a:r>
              <a:rPr lang="en-US" dirty="0" err="1"/>
              <a:t>pangenomic</a:t>
            </a:r>
            <a:r>
              <a:rPr lang="en-US" dirty="0"/>
              <a:t> analysis, adaptation to the environment like involves genes involved in defense mechanisms, cell wall biogenesis, mobilome, and inorganic ion transport. In contrast, manganese metabolism and hydrocarbon are conserved in the genus.</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In the near future, we are looking to complete additional genomes from the GAC filters to get a better idea of adaptive evolution in this genus.</a:t>
            </a:r>
          </a:p>
        </p:txBody>
      </p:sp>
      <p:sp>
        <p:nvSpPr>
          <p:cNvPr id="4" name="Slide Number Placeholder 3"/>
          <p:cNvSpPr>
            <a:spLocks noGrp="1"/>
          </p:cNvSpPr>
          <p:nvPr>
            <p:ph type="sldNum" sz="quarter" idx="10"/>
          </p:nvPr>
        </p:nvSpPr>
        <p:spPr/>
        <p:txBody>
          <a:bodyPr/>
          <a:lstStyle/>
          <a:p>
            <a:fld id="{63FF5270-F4FA-1D49-83C0-E1DE1ED2D7C5}" type="slidenum">
              <a:rPr lang="en-US" smtClean="0"/>
              <a:t>16</a:t>
            </a:fld>
            <a:endParaRPr lang="en-US"/>
          </a:p>
        </p:txBody>
      </p:sp>
    </p:spTree>
    <p:extLst>
      <p:ext uri="{BB962C8B-B14F-4D97-AF65-F5344CB8AC3E}">
        <p14:creationId xmlns:p14="http://schemas.microsoft.com/office/powerpoint/2010/main" val="4201558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3FF5270-F4FA-1D49-83C0-E1DE1ED2D7C5}" type="slidenum">
              <a:rPr lang="en-US" smtClean="0"/>
              <a:t>17</a:t>
            </a:fld>
            <a:endParaRPr lang="en-US"/>
          </a:p>
        </p:txBody>
      </p:sp>
    </p:spTree>
    <p:extLst>
      <p:ext uri="{BB962C8B-B14F-4D97-AF65-F5344CB8AC3E}">
        <p14:creationId xmlns:p14="http://schemas.microsoft.com/office/powerpoint/2010/main" val="8784143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begin, I will describe the field of methods used to investigated these genomes, which is termed </a:t>
            </a:r>
            <a:r>
              <a:rPr lang="en-US" dirty="0" err="1"/>
              <a:t>Pangenomics</a:t>
            </a:r>
            <a:r>
              <a:rPr lang="en-US" dirty="0"/>
              <a:t>. A pan-genome refers to the total gene content from all strains in a clade. It is used to assess what the what genes are involved in adaptive evolution. The core genome are the gene clusters that have orthologues in all strains being analyzed. These genes are not likely involved in the ability of the clade to adapt to the environment. On the other hand, the accessory genome are gene clusters found in some strains or only one strain and are more likely to be involved in the bacteria’s adaption to the environment.</a:t>
            </a:r>
          </a:p>
        </p:txBody>
      </p:sp>
      <p:sp>
        <p:nvSpPr>
          <p:cNvPr id="4" name="Slide Number Placeholder 3"/>
          <p:cNvSpPr>
            <a:spLocks noGrp="1"/>
          </p:cNvSpPr>
          <p:nvPr>
            <p:ph type="sldNum" sz="quarter" idx="10"/>
          </p:nvPr>
        </p:nvSpPr>
        <p:spPr/>
        <p:txBody>
          <a:bodyPr/>
          <a:lstStyle/>
          <a:p>
            <a:fld id="{63FF5270-F4FA-1D49-83C0-E1DE1ED2D7C5}" type="slidenum">
              <a:rPr lang="en-US" smtClean="0"/>
              <a:t>2</a:t>
            </a:fld>
            <a:endParaRPr lang="en-US"/>
          </a:p>
        </p:txBody>
      </p:sp>
    </p:spTree>
    <p:extLst>
      <p:ext uri="{BB962C8B-B14F-4D97-AF65-F5344CB8AC3E}">
        <p14:creationId xmlns:p14="http://schemas.microsoft.com/office/powerpoint/2010/main" val="20546852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genus that our novel genomes belong to is </a:t>
            </a:r>
            <a:r>
              <a:rPr lang="en-US" i="1" dirty="0" err="1"/>
              <a:t>Candidatus</a:t>
            </a:r>
            <a:r>
              <a:rPr lang="en-US" i="1" dirty="0"/>
              <a:t> </a:t>
            </a:r>
            <a:r>
              <a:rPr lang="en-US" i="1" dirty="0" err="1"/>
              <a:t>Manganitrophus</a:t>
            </a:r>
            <a:r>
              <a:rPr lang="en-US" i="1" dirty="0"/>
              <a:t>, </a:t>
            </a:r>
            <a:r>
              <a:rPr lang="en-US" i="0" dirty="0"/>
              <a:t>which was first described last year. Currently, the isolate described in the paper, </a:t>
            </a:r>
            <a:r>
              <a:rPr lang="en-US" i="1" dirty="0" err="1"/>
              <a:t>Candidatus</a:t>
            </a:r>
            <a:r>
              <a:rPr lang="en-US" i="1" dirty="0"/>
              <a:t> </a:t>
            </a:r>
            <a:r>
              <a:rPr lang="en-US" i="1" dirty="0" err="1"/>
              <a:t>Manganitrophus</a:t>
            </a:r>
            <a:r>
              <a:rPr lang="en-US" i="1" dirty="0"/>
              <a:t> </a:t>
            </a:r>
            <a:r>
              <a:rPr lang="en-CA" i="1" dirty="0" err="1"/>
              <a:t>noduliformans</a:t>
            </a:r>
            <a:r>
              <a:rPr lang="en-US" i="0" dirty="0"/>
              <a:t>, is the only member of the genus. In the publication, the authors demonstrated the ability of this strain to oxidize manganese and fixate carbon through the reverse tricarboxylic acid cycle. This oxidation of manganese is sufficient to generate slow exponential growth in the absence of other substrates in the culture. </a:t>
            </a:r>
            <a:endParaRPr lang="en-US" dirty="0"/>
          </a:p>
        </p:txBody>
      </p:sp>
      <p:sp>
        <p:nvSpPr>
          <p:cNvPr id="4" name="Slide Number Placeholder 3"/>
          <p:cNvSpPr>
            <a:spLocks noGrp="1"/>
          </p:cNvSpPr>
          <p:nvPr>
            <p:ph type="sldNum" sz="quarter" idx="10"/>
          </p:nvPr>
        </p:nvSpPr>
        <p:spPr/>
        <p:txBody>
          <a:bodyPr/>
          <a:lstStyle/>
          <a:p>
            <a:fld id="{63FF5270-F4FA-1D49-83C0-E1DE1ED2D7C5}" type="slidenum">
              <a:rPr lang="en-US" smtClean="0"/>
              <a:t>3</a:t>
            </a:fld>
            <a:endParaRPr lang="en-US"/>
          </a:p>
        </p:txBody>
      </p:sp>
    </p:spTree>
    <p:extLst>
      <p:ext uri="{BB962C8B-B14F-4D97-AF65-F5344CB8AC3E}">
        <p14:creationId xmlns:p14="http://schemas.microsoft.com/office/powerpoint/2010/main" val="24704609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two genomes of </a:t>
            </a:r>
            <a:r>
              <a:rPr lang="en-US" i="1" dirty="0" err="1"/>
              <a:t>Candidatus</a:t>
            </a:r>
            <a:r>
              <a:rPr lang="en-US" i="1" dirty="0"/>
              <a:t> </a:t>
            </a:r>
            <a:r>
              <a:rPr lang="en-US" i="1" dirty="0" err="1"/>
              <a:t>Manganitrophus</a:t>
            </a:r>
            <a:r>
              <a:rPr lang="en-US" i="0" dirty="0"/>
              <a:t> that we analyzed were derived from an assembled metagenome of a granular activated charcoal filter, or GAC filter. At oil refineries, such as Suncor Energy’s Sarnia plant where our samples were sourced, metal and hydrocarbon contaminated wastewater is filtered through these GAC systems to filter the toxic impurities out. These GAC filters are very effective, however, they eventually need to be replaced because bacterial biofilms form over time on them to the point where they can no longer effectively filter the water. It is believed that the bacteria that colonize these filters play a major role in the removal of the toxic compounds from the wastewater. The biofilms growing on the charcoal were lysed and their DNA was sequenced on a nanopore minion sequencer.</a:t>
            </a:r>
            <a:endParaRPr lang="en-US" dirty="0"/>
          </a:p>
        </p:txBody>
      </p:sp>
      <p:sp>
        <p:nvSpPr>
          <p:cNvPr id="4" name="Slide Number Placeholder 3"/>
          <p:cNvSpPr>
            <a:spLocks noGrp="1"/>
          </p:cNvSpPr>
          <p:nvPr>
            <p:ph type="sldNum" sz="quarter" idx="10"/>
          </p:nvPr>
        </p:nvSpPr>
        <p:spPr/>
        <p:txBody>
          <a:bodyPr/>
          <a:lstStyle/>
          <a:p>
            <a:fld id="{63FF5270-F4FA-1D49-83C0-E1DE1ED2D7C5}" type="slidenum">
              <a:rPr lang="en-US" smtClean="0"/>
              <a:t>4</a:t>
            </a:fld>
            <a:endParaRPr lang="en-US"/>
          </a:p>
        </p:txBody>
      </p:sp>
    </p:spTree>
    <p:extLst>
      <p:ext uri="{BB962C8B-B14F-4D97-AF65-F5344CB8AC3E}">
        <p14:creationId xmlns:p14="http://schemas.microsoft.com/office/powerpoint/2010/main" val="42583267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the benefits of using a long-read sequencing technology, such as the Oxford Nanopore Minion, is that your input DNA is directly sequenced at whatever length you isolate it. The long fragments of DNA in the tens to hundreds of kilobases are very effective for metagenomic assembly as the create scaffolds that span repetitive regions in the genome that </a:t>
            </a:r>
            <a:r>
              <a:rPr lang="en-US" dirty="0" err="1"/>
              <a:t>illumina</a:t>
            </a:r>
            <a:r>
              <a:rPr lang="en-US" dirty="0"/>
              <a:t>-based assemblies often break at.</a:t>
            </a:r>
          </a:p>
          <a:p>
            <a:endParaRPr lang="en-US" dirty="0"/>
          </a:p>
          <a:p>
            <a:r>
              <a:rPr lang="en-US" dirty="0"/>
              <a:t>For the first isolate, which I will refer to as CM </a:t>
            </a:r>
            <a:r>
              <a:rPr lang="en-US" dirty="0" err="1"/>
              <a:t>gac</a:t>
            </a:r>
            <a:r>
              <a:rPr lang="en-US" dirty="0"/>
              <a:t> 1, it was readily assembled from the initial metagenomic assembly with the algorithm </a:t>
            </a:r>
            <a:r>
              <a:rPr lang="en-US" dirty="0" err="1"/>
              <a:t>metaFlye</a:t>
            </a:r>
            <a:r>
              <a:rPr lang="en-US" dirty="0"/>
              <a:t>. This chromosome was identified as being part of the genus </a:t>
            </a:r>
            <a:r>
              <a:rPr lang="en-US" i="1" dirty="0" err="1"/>
              <a:t>Candidatus</a:t>
            </a:r>
            <a:r>
              <a:rPr lang="en-US" i="1" dirty="0"/>
              <a:t> </a:t>
            </a:r>
            <a:r>
              <a:rPr lang="en-US" i="1" dirty="0" err="1"/>
              <a:t>Manganitrophus</a:t>
            </a:r>
            <a:r>
              <a:rPr lang="en-US" i="1" dirty="0"/>
              <a:t> </a:t>
            </a:r>
            <a:r>
              <a:rPr lang="en-US" i="0" dirty="0"/>
              <a:t>through taxonomic assignment of all contigs in the assembly with the program CATBAT. </a:t>
            </a:r>
            <a:endParaRPr lang="en-US" dirty="0"/>
          </a:p>
        </p:txBody>
      </p:sp>
      <p:sp>
        <p:nvSpPr>
          <p:cNvPr id="4" name="Slide Number Placeholder 3"/>
          <p:cNvSpPr>
            <a:spLocks noGrp="1"/>
          </p:cNvSpPr>
          <p:nvPr>
            <p:ph type="sldNum" sz="quarter" idx="10"/>
          </p:nvPr>
        </p:nvSpPr>
        <p:spPr/>
        <p:txBody>
          <a:bodyPr/>
          <a:lstStyle/>
          <a:p>
            <a:fld id="{63FF5270-F4FA-1D49-83C0-E1DE1ED2D7C5}" type="slidenum">
              <a:rPr lang="en-US" smtClean="0"/>
              <a:t>5</a:t>
            </a:fld>
            <a:endParaRPr lang="en-US"/>
          </a:p>
        </p:txBody>
      </p:sp>
    </p:spTree>
    <p:extLst>
      <p:ext uri="{BB962C8B-B14F-4D97-AF65-F5344CB8AC3E}">
        <p14:creationId xmlns:p14="http://schemas.microsoft.com/office/powerpoint/2010/main" val="10797083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addition to a circularized chromosome, we also identified a conjugative plasmid that was circularized. This contig shared the same CATBAT taxonomy as CM </a:t>
            </a:r>
            <a:r>
              <a:rPr lang="en-US" dirty="0" err="1"/>
              <a:t>gac</a:t>
            </a:r>
            <a:r>
              <a:rPr lang="en-US" dirty="0"/>
              <a:t> 1, suggesting they are derived from the same organism. The sequence contains profile hidden </a:t>
            </a:r>
            <a:r>
              <a:rPr lang="en-US" dirty="0" err="1"/>
              <a:t>markov</a:t>
            </a:r>
            <a:r>
              <a:rPr lang="en-US" dirty="0"/>
              <a:t> models for a </a:t>
            </a:r>
            <a:r>
              <a:rPr lang="en-US" dirty="0" err="1"/>
              <a:t>relaxase</a:t>
            </a:r>
            <a:r>
              <a:rPr lang="en-US" dirty="0"/>
              <a:t>, type four coupling proteins, and type 4 secretion system proteins.</a:t>
            </a:r>
          </a:p>
        </p:txBody>
      </p:sp>
      <p:sp>
        <p:nvSpPr>
          <p:cNvPr id="4" name="Slide Number Placeholder 3"/>
          <p:cNvSpPr>
            <a:spLocks noGrp="1"/>
          </p:cNvSpPr>
          <p:nvPr>
            <p:ph type="sldNum" sz="quarter" idx="10"/>
          </p:nvPr>
        </p:nvSpPr>
        <p:spPr/>
        <p:txBody>
          <a:bodyPr/>
          <a:lstStyle/>
          <a:p>
            <a:fld id="{63FF5270-F4FA-1D49-83C0-E1DE1ED2D7C5}" type="slidenum">
              <a:rPr lang="en-US" smtClean="0"/>
              <a:t>6</a:t>
            </a:fld>
            <a:endParaRPr lang="en-US"/>
          </a:p>
        </p:txBody>
      </p:sp>
    </p:spTree>
    <p:extLst>
      <p:ext uri="{BB962C8B-B14F-4D97-AF65-F5344CB8AC3E}">
        <p14:creationId xmlns:p14="http://schemas.microsoft.com/office/powerpoint/2010/main" val="1327505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further confirm that this identified circularized contig is indeed a plasmid of </a:t>
            </a:r>
            <a:r>
              <a:rPr lang="en-US" i="1" dirty="0" err="1"/>
              <a:t>Candidatus</a:t>
            </a:r>
            <a:r>
              <a:rPr lang="en-US" i="1" dirty="0"/>
              <a:t> </a:t>
            </a:r>
            <a:r>
              <a:rPr lang="en-US" i="1" dirty="0" err="1"/>
              <a:t>Manganitrophus</a:t>
            </a:r>
            <a:r>
              <a:rPr lang="en-US" i="0" dirty="0"/>
              <a:t>, we aligned it to the published genome of </a:t>
            </a:r>
            <a:r>
              <a:rPr lang="en-US" i="1" dirty="0" err="1"/>
              <a:t>Candidatus</a:t>
            </a:r>
            <a:r>
              <a:rPr lang="en-US" i="1" dirty="0"/>
              <a:t> </a:t>
            </a:r>
            <a:r>
              <a:rPr lang="en-US" i="1" dirty="0" err="1"/>
              <a:t>Manganitrophus</a:t>
            </a:r>
            <a:r>
              <a:rPr lang="en-US" i="1" dirty="0"/>
              <a:t> </a:t>
            </a:r>
            <a:r>
              <a:rPr lang="en-CA" i="1" dirty="0" err="1"/>
              <a:t>noduliformans</a:t>
            </a:r>
            <a:r>
              <a:rPr lang="en-CA" i="0" dirty="0"/>
              <a:t>. Several genetic fragments from the published genome aligned to the plasmid confirming our suspicion that it indeed belongs to CM GAC 1. In the original paper, the isolate was not flagged as containing a conjugative plasmid. Closed genetic assemblies allow for a complete understanding of the genomic context of sequences. </a:t>
            </a:r>
            <a:endParaRPr lang="en-US" dirty="0"/>
          </a:p>
        </p:txBody>
      </p:sp>
      <p:sp>
        <p:nvSpPr>
          <p:cNvPr id="4" name="Slide Number Placeholder 3"/>
          <p:cNvSpPr>
            <a:spLocks noGrp="1"/>
          </p:cNvSpPr>
          <p:nvPr>
            <p:ph type="sldNum" sz="quarter" idx="10"/>
          </p:nvPr>
        </p:nvSpPr>
        <p:spPr/>
        <p:txBody>
          <a:bodyPr/>
          <a:lstStyle/>
          <a:p>
            <a:fld id="{63FF5270-F4FA-1D49-83C0-E1DE1ED2D7C5}" type="slidenum">
              <a:rPr lang="en-US" smtClean="0"/>
              <a:t>7</a:t>
            </a:fld>
            <a:endParaRPr lang="en-US"/>
          </a:p>
        </p:txBody>
      </p:sp>
    </p:spTree>
    <p:extLst>
      <p:ext uri="{BB962C8B-B14F-4D97-AF65-F5344CB8AC3E}">
        <p14:creationId xmlns:p14="http://schemas.microsoft.com/office/powerpoint/2010/main" val="13151339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 second strain, a simple metagenomic assembly did not yield a circularized </a:t>
            </a:r>
            <a:r>
              <a:rPr lang="en-US" i="1" dirty="0" err="1"/>
              <a:t>Candidatus</a:t>
            </a:r>
            <a:r>
              <a:rPr lang="en-US" i="1" dirty="0"/>
              <a:t> </a:t>
            </a:r>
            <a:r>
              <a:rPr lang="en-US" i="1" dirty="0" err="1"/>
              <a:t>Manganitrophus</a:t>
            </a:r>
            <a:r>
              <a:rPr lang="en-US" i="1" dirty="0"/>
              <a:t> </a:t>
            </a:r>
            <a:r>
              <a:rPr lang="en-US" i="0" dirty="0"/>
              <a:t>genome. In the assembly, however, there were a number of </a:t>
            </a:r>
            <a:r>
              <a:rPr lang="en-US" i="0" dirty="0" err="1"/>
              <a:t>uncircularized</a:t>
            </a:r>
            <a:r>
              <a:rPr lang="en-US" i="0" dirty="0"/>
              <a:t> fragments with the same taxonomic assignment as we had seen for CM GAC 1.</a:t>
            </a:r>
          </a:p>
        </p:txBody>
      </p:sp>
      <p:sp>
        <p:nvSpPr>
          <p:cNvPr id="4" name="Slide Number Placeholder 3"/>
          <p:cNvSpPr>
            <a:spLocks noGrp="1"/>
          </p:cNvSpPr>
          <p:nvPr>
            <p:ph type="sldNum" sz="quarter" idx="10"/>
          </p:nvPr>
        </p:nvSpPr>
        <p:spPr/>
        <p:txBody>
          <a:bodyPr/>
          <a:lstStyle/>
          <a:p>
            <a:fld id="{63FF5270-F4FA-1D49-83C0-E1DE1ED2D7C5}" type="slidenum">
              <a:rPr lang="en-US" smtClean="0"/>
              <a:t>8</a:t>
            </a:fld>
            <a:endParaRPr lang="en-US"/>
          </a:p>
        </p:txBody>
      </p:sp>
    </p:spTree>
    <p:extLst>
      <p:ext uri="{BB962C8B-B14F-4D97-AF65-F5344CB8AC3E}">
        <p14:creationId xmlns:p14="http://schemas.microsoft.com/office/powerpoint/2010/main" val="15769003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generate a circularized genome of the second, we aligned the nanopore reads from the second GAC sample to the CM GAC 1 genome. The alignments were filtered to only retain reads with a very strong alignment score. This reduced set of sequencing reads was passed through the </a:t>
            </a:r>
            <a:r>
              <a:rPr lang="en-US" dirty="0" err="1"/>
              <a:t>Flye</a:t>
            </a:r>
            <a:r>
              <a:rPr lang="en-US" dirty="0"/>
              <a:t> assembler, designed for isolate assembly, and successful assembled the sequence of CM GAC 2. However, the plasmid was not able to assembled through this method. </a:t>
            </a:r>
          </a:p>
        </p:txBody>
      </p:sp>
      <p:sp>
        <p:nvSpPr>
          <p:cNvPr id="4" name="Slide Number Placeholder 3"/>
          <p:cNvSpPr>
            <a:spLocks noGrp="1"/>
          </p:cNvSpPr>
          <p:nvPr>
            <p:ph type="sldNum" sz="quarter" idx="10"/>
          </p:nvPr>
        </p:nvSpPr>
        <p:spPr/>
        <p:txBody>
          <a:bodyPr/>
          <a:lstStyle/>
          <a:p>
            <a:fld id="{63FF5270-F4FA-1D49-83C0-E1DE1ED2D7C5}" type="slidenum">
              <a:rPr lang="en-US" smtClean="0"/>
              <a:t>9</a:t>
            </a:fld>
            <a:endParaRPr lang="en-US"/>
          </a:p>
        </p:txBody>
      </p:sp>
    </p:spTree>
    <p:extLst>
      <p:ext uri="{BB962C8B-B14F-4D97-AF65-F5344CB8AC3E}">
        <p14:creationId xmlns:p14="http://schemas.microsoft.com/office/powerpoint/2010/main" val="19073968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F80364-7DB3-FF40-8651-6FF82EBC086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893C10B-9F3F-2747-AF49-05895A3F6E3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9C52CC5-44C3-554A-8283-77B915ACB5ED}"/>
              </a:ext>
            </a:extLst>
          </p:cNvPr>
          <p:cNvSpPr>
            <a:spLocks noGrp="1"/>
          </p:cNvSpPr>
          <p:nvPr>
            <p:ph type="dt" sz="half" idx="10"/>
          </p:nvPr>
        </p:nvSpPr>
        <p:spPr/>
        <p:txBody>
          <a:bodyPr/>
          <a:lstStyle/>
          <a:p>
            <a:fld id="{644D0B9E-0135-9345-A785-5B30B4D17642}" type="datetimeFigureOut">
              <a:rPr lang="en-US" smtClean="0"/>
              <a:t>10/18/21</a:t>
            </a:fld>
            <a:endParaRPr lang="en-US"/>
          </a:p>
        </p:txBody>
      </p:sp>
      <p:sp>
        <p:nvSpPr>
          <p:cNvPr id="5" name="Footer Placeholder 4">
            <a:extLst>
              <a:ext uri="{FF2B5EF4-FFF2-40B4-BE49-F238E27FC236}">
                <a16:creationId xmlns:a16="http://schemas.microsoft.com/office/drawing/2014/main" id="{1AF2BC21-4476-1A4E-9CA9-3511B4211D9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74F329-3074-664F-956D-2B2E912918A1}"/>
              </a:ext>
            </a:extLst>
          </p:cNvPr>
          <p:cNvSpPr>
            <a:spLocks noGrp="1"/>
          </p:cNvSpPr>
          <p:nvPr>
            <p:ph type="sldNum" sz="quarter" idx="12"/>
          </p:nvPr>
        </p:nvSpPr>
        <p:spPr/>
        <p:txBody>
          <a:bodyPr/>
          <a:lstStyle/>
          <a:p>
            <a:fld id="{9ADFF415-67EA-4B48-84FF-3F4699345426}" type="slidenum">
              <a:rPr lang="en-US" smtClean="0"/>
              <a:t>‹#›</a:t>
            </a:fld>
            <a:endParaRPr lang="en-US"/>
          </a:p>
        </p:txBody>
      </p:sp>
    </p:spTree>
    <p:extLst>
      <p:ext uri="{BB962C8B-B14F-4D97-AF65-F5344CB8AC3E}">
        <p14:creationId xmlns:p14="http://schemas.microsoft.com/office/powerpoint/2010/main" val="32097046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3AE9B-8D71-0C4E-A716-7CBAB889041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1DA4194-951F-8443-BC43-0F64D4115D06}"/>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6F03C3B-32A8-A343-9BD1-1DFF542D3FED}"/>
              </a:ext>
            </a:extLst>
          </p:cNvPr>
          <p:cNvSpPr>
            <a:spLocks noGrp="1"/>
          </p:cNvSpPr>
          <p:nvPr>
            <p:ph type="dt" sz="half" idx="10"/>
          </p:nvPr>
        </p:nvSpPr>
        <p:spPr/>
        <p:txBody>
          <a:bodyPr/>
          <a:lstStyle/>
          <a:p>
            <a:fld id="{644D0B9E-0135-9345-A785-5B30B4D17642}" type="datetimeFigureOut">
              <a:rPr lang="en-US" smtClean="0"/>
              <a:t>10/18/21</a:t>
            </a:fld>
            <a:endParaRPr lang="en-US"/>
          </a:p>
        </p:txBody>
      </p:sp>
      <p:sp>
        <p:nvSpPr>
          <p:cNvPr id="5" name="Footer Placeholder 4">
            <a:extLst>
              <a:ext uri="{FF2B5EF4-FFF2-40B4-BE49-F238E27FC236}">
                <a16:creationId xmlns:a16="http://schemas.microsoft.com/office/drawing/2014/main" id="{13B5910E-CFEC-9E4B-84C2-243A3972D4C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67469CB-B335-A040-9412-8555A3721911}"/>
              </a:ext>
            </a:extLst>
          </p:cNvPr>
          <p:cNvSpPr>
            <a:spLocks noGrp="1"/>
          </p:cNvSpPr>
          <p:nvPr>
            <p:ph type="sldNum" sz="quarter" idx="12"/>
          </p:nvPr>
        </p:nvSpPr>
        <p:spPr/>
        <p:txBody>
          <a:bodyPr/>
          <a:lstStyle/>
          <a:p>
            <a:fld id="{9ADFF415-67EA-4B48-84FF-3F4699345426}" type="slidenum">
              <a:rPr lang="en-US" smtClean="0"/>
              <a:t>‹#›</a:t>
            </a:fld>
            <a:endParaRPr lang="en-US"/>
          </a:p>
        </p:txBody>
      </p:sp>
    </p:spTree>
    <p:extLst>
      <p:ext uri="{BB962C8B-B14F-4D97-AF65-F5344CB8AC3E}">
        <p14:creationId xmlns:p14="http://schemas.microsoft.com/office/powerpoint/2010/main" val="5713272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564BB0B-0EC2-004A-B0DF-9B750639C38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D45C86D-7F46-F440-9A1A-416B62B9BDDA}"/>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CCF8946-7227-A34B-B4DE-ED0674C60511}"/>
              </a:ext>
            </a:extLst>
          </p:cNvPr>
          <p:cNvSpPr>
            <a:spLocks noGrp="1"/>
          </p:cNvSpPr>
          <p:nvPr>
            <p:ph type="dt" sz="half" idx="10"/>
          </p:nvPr>
        </p:nvSpPr>
        <p:spPr/>
        <p:txBody>
          <a:bodyPr/>
          <a:lstStyle/>
          <a:p>
            <a:fld id="{644D0B9E-0135-9345-A785-5B30B4D17642}" type="datetimeFigureOut">
              <a:rPr lang="en-US" smtClean="0"/>
              <a:t>10/18/21</a:t>
            </a:fld>
            <a:endParaRPr lang="en-US"/>
          </a:p>
        </p:txBody>
      </p:sp>
      <p:sp>
        <p:nvSpPr>
          <p:cNvPr id="5" name="Footer Placeholder 4">
            <a:extLst>
              <a:ext uri="{FF2B5EF4-FFF2-40B4-BE49-F238E27FC236}">
                <a16:creationId xmlns:a16="http://schemas.microsoft.com/office/drawing/2014/main" id="{66CB393C-949F-4041-B76B-9093B63361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9E2893-F464-ED4C-B4A3-5F45782DC138}"/>
              </a:ext>
            </a:extLst>
          </p:cNvPr>
          <p:cNvSpPr>
            <a:spLocks noGrp="1"/>
          </p:cNvSpPr>
          <p:nvPr>
            <p:ph type="sldNum" sz="quarter" idx="12"/>
          </p:nvPr>
        </p:nvSpPr>
        <p:spPr/>
        <p:txBody>
          <a:bodyPr/>
          <a:lstStyle/>
          <a:p>
            <a:fld id="{9ADFF415-67EA-4B48-84FF-3F4699345426}" type="slidenum">
              <a:rPr lang="en-US" smtClean="0"/>
              <a:t>‹#›</a:t>
            </a:fld>
            <a:endParaRPr lang="en-US"/>
          </a:p>
        </p:txBody>
      </p:sp>
    </p:spTree>
    <p:extLst>
      <p:ext uri="{BB962C8B-B14F-4D97-AF65-F5344CB8AC3E}">
        <p14:creationId xmlns:p14="http://schemas.microsoft.com/office/powerpoint/2010/main" val="4295412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3D3EB-B1AA-D846-B0D9-1245E557ED6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01BF03C-0882-8F49-A909-A81331BACF23}"/>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E0C303-C297-6D40-B013-0E5D4F287463}"/>
              </a:ext>
            </a:extLst>
          </p:cNvPr>
          <p:cNvSpPr>
            <a:spLocks noGrp="1"/>
          </p:cNvSpPr>
          <p:nvPr>
            <p:ph type="dt" sz="half" idx="10"/>
          </p:nvPr>
        </p:nvSpPr>
        <p:spPr/>
        <p:txBody>
          <a:bodyPr/>
          <a:lstStyle/>
          <a:p>
            <a:fld id="{644D0B9E-0135-9345-A785-5B30B4D17642}" type="datetimeFigureOut">
              <a:rPr lang="en-US" smtClean="0"/>
              <a:t>10/18/21</a:t>
            </a:fld>
            <a:endParaRPr lang="en-US"/>
          </a:p>
        </p:txBody>
      </p:sp>
      <p:sp>
        <p:nvSpPr>
          <p:cNvPr id="5" name="Footer Placeholder 4">
            <a:extLst>
              <a:ext uri="{FF2B5EF4-FFF2-40B4-BE49-F238E27FC236}">
                <a16:creationId xmlns:a16="http://schemas.microsoft.com/office/drawing/2014/main" id="{3FEE79DE-DCC5-0E4E-A79E-189E0E46A6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1773512-A226-E845-9C48-406D24147717}"/>
              </a:ext>
            </a:extLst>
          </p:cNvPr>
          <p:cNvSpPr>
            <a:spLocks noGrp="1"/>
          </p:cNvSpPr>
          <p:nvPr>
            <p:ph type="sldNum" sz="quarter" idx="12"/>
          </p:nvPr>
        </p:nvSpPr>
        <p:spPr/>
        <p:txBody>
          <a:bodyPr/>
          <a:lstStyle/>
          <a:p>
            <a:fld id="{9ADFF415-67EA-4B48-84FF-3F4699345426}" type="slidenum">
              <a:rPr lang="en-US" smtClean="0"/>
              <a:t>‹#›</a:t>
            </a:fld>
            <a:endParaRPr lang="en-US"/>
          </a:p>
        </p:txBody>
      </p:sp>
    </p:spTree>
    <p:extLst>
      <p:ext uri="{BB962C8B-B14F-4D97-AF65-F5344CB8AC3E}">
        <p14:creationId xmlns:p14="http://schemas.microsoft.com/office/powerpoint/2010/main" val="16067390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3A3662-DD13-5A44-8F52-C2B9255C840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D696F25-416C-E847-A905-8DF6786AC54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E61DB3E6-7137-0A40-929F-82A40149053D}"/>
              </a:ext>
            </a:extLst>
          </p:cNvPr>
          <p:cNvSpPr>
            <a:spLocks noGrp="1"/>
          </p:cNvSpPr>
          <p:nvPr>
            <p:ph type="dt" sz="half" idx="10"/>
          </p:nvPr>
        </p:nvSpPr>
        <p:spPr/>
        <p:txBody>
          <a:bodyPr/>
          <a:lstStyle/>
          <a:p>
            <a:fld id="{644D0B9E-0135-9345-A785-5B30B4D17642}" type="datetimeFigureOut">
              <a:rPr lang="en-US" smtClean="0"/>
              <a:t>10/18/21</a:t>
            </a:fld>
            <a:endParaRPr lang="en-US"/>
          </a:p>
        </p:txBody>
      </p:sp>
      <p:sp>
        <p:nvSpPr>
          <p:cNvPr id="5" name="Footer Placeholder 4">
            <a:extLst>
              <a:ext uri="{FF2B5EF4-FFF2-40B4-BE49-F238E27FC236}">
                <a16:creationId xmlns:a16="http://schemas.microsoft.com/office/drawing/2014/main" id="{C0E1FB79-897F-6840-AD70-7490C23B301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5D844F-1347-7344-912A-D42D0EB8A424}"/>
              </a:ext>
            </a:extLst>
          </p:cNvPr>
          <p:cNvSpPr>
            <a:spLocks noGrp="1"/>
          </p:cNvSpPr>
          <p:nvPr>
            <p:ph type="sldNum" sz="quarter" idx="12"/>
          </p:nvPr>
        </p:nvSpPr>
        <p:spPr/>
        <p:txBody>
          <a:bodyPr/>
          <a:lstStyle/>
          <a:p>
            <a:fld id="{9ADFF415-67EA-4B48-84FF-3F4699345426}" type="slidenum">
              <a:rPr lang="en-US" smtClean="0"/>
              <a:t>‹#›</a:t>
            </a:fld>
            <a:endParaRPr lang="en-US"/>
          </a:p>
        </p:txBody>
      </p:sp>
    </p:spTree>
    <p:extLst>
      <p:ext uri="{BB962C8B-B14F-4D97-AF65-F5344CB8AC3E}">
        <p14:creationId xmlns:p14="http://schemas.microsoft.com/office/powerpoint/2010/main" val="36276160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74CAE-E658-BB44-871B-AD06BDEFE2B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05942E8-CD70-AF44-8885-E5F346E2EF7E}"/>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7361CAF-4B71-6842-8BE4-F6B80426F083}"/>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CECF08C-8226-FF4A-8871-8EBA1EC75C7C}"/>
              </a:ext>
            </a:extLst>
          </p:cNvPr>
          <p:cNvSpPr>
            <a:spLocks noGrp="1"/>
          </p:cNvSpPr>
          <p:nvPr>
            <p:ph type="dt" sz="half" idx="10"/>
          </p:nvPr>
        </p:nvSpPr>
        <p:spPr/>
        <p:txBody>
          <a:bodyPr/>
          <a:lstStyle/>
          <a:p>
            <a:fld id="{644D0B9E-0135-9345-A785-5B30B4D17642}" type="datetimeFigureOut">
              <a:rPr lang="en-US" smtClean="0"/>
              <a:t>10/18/21</a:t>
            </a:fld>
            <a:endParaRPr lang="en-US"/>
          </a:p>
        </p:txBody>
      </p:sp>
      <p:sp>
        <p:nvSpPr>
          <p:cNvPr id="6" name="Footer Placeholder 5">
            <a:extLst>
              <a:ext uri="{FF2B5EF4-FFF2-40B4-BE49-F238E27FC236}">
                <a16:creationId xmlns:a16="http://schemas.microsoft.com/office/drawing/2014/main" id="{E3F42E5F-A6AC-4949-9CED-AB5304841A5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07C4A15-226B-014A-837E-869861C610A2}"/>
              </a:ext>
            </a:extLst>
          </p:cNvPr>
          <p:cNvSpPr>
            <a:spLocks noGrp="1"/>
          </p:cNvSpPr>
          <p:nvPr>
            <p:ph type="sldNum" sz="quarter" idx="12"/>
          </p:nvPr>
        </p:nvSpPr>
        <p:spPr/>
        <p:txBody>
          <a:bodyPr/>
          <a:lstStyle/>
          <a:p>
            <a:fld id="{9ADFF415-67EA-4B48-84FF-3F4699345426}" type="slidenum">
              <a:rPr lang="en-US" smtClean="0"/>
              <a:t>‹#›</a:t>
            </a:fld>
            <a:endParaRPr lang="en-US"/>
          </a:p>
        </p:txBody>
      </p:sp>
    </p:spTree>
    <p:extLst>
      <p:ext uri="{BB962C8B-B14F-4D97-AF65-F5344CB8AC3E}">
        <p14:creationId xmlns:p14="http://schemas.microsoft.com/office/powerpoint/2010/main" val="35298814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425C43-822B-694A-8422-91276BFC578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2FD4C40-EE0A-6C45-8B84-CC9B9EE3AA4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D8F5CE52-0804-6544-946D-7081A8635D59}"/>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8145A85-0A1C-D545-AABF-DDD07CD41D3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7781E40D-5EAB-294C-BCD8-3FA1FD23CF36}"/>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2AD35CD-8B90-9B4C-AB18-CC03F013B108}"/>
              </a:ext>
            </a:extLst>
          </p:cNvPr>
          <p:cNvSpPr>
            <a:spLocks noGrp="1"/>
          </p:cNvSpPr>
          <p:nvPr>
            <p:ph type="dt" sz="half" idx="10"/>
          </p:nvPr>
        </p:nvSpPr>
        <p:spPr/>
        <p:txBody>
          <a:bodyPr/>
          <a:lstStyle/>
          <a:p>
            <a:fld id="{644D0B9E-0135-9345-A785-5B30B4D17642}" type="datetimeFigureOut">
              <a:rPr lang="en-US" smtClean="0"/>
              <a:t>10/18/21</a:t>
            </a:fld>
            <a:endParaRPr lang="en-US"/>
          </a:p>
        </p:txBody>
      </p:sp>
      <p:sp>
        <p:nvSpPr>
          <p:cNvPr id="8" name="Footer Placeholder 7">
            <a:extLst>
              <a:ext uri="{FF2B5EF4-FFF2-40B4-BE49-F238E27FC236}">
                <a16:creationId xmlns:a16="http://schemas.microsoft.com/office/drawing/2014/main" id="{1EF6E8BB-9EC4-5148-B211-8189FA4107B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819FBD1-90AC-0E47-AAD2-25F586E14179}"/>
              </a:ext>
            </a:extLst>
          </p:cNvPr>
          <p:cNvSpPr>
            <a:spLocks noGrp="1"/>
          </p:cNvSpPr>
          <p:nvPr>
            <p:ph type="sldNum" sz="quarter" idx="12"/>
          </p:nvPr>
        </p:nvSpPr>
        <p:spPr/>
        <p:txBody>
          <a:bodyPr/>
          <a:lstStyle/>
          <a:p>
            <a:fld id="{9ADFF415-67EA-4B48-84FF-3F4699345426}" type="slidenum">
              <a:rPr lang="en-US" smtClean="0"/>
              <a:t>‹#›</a:t>
            </a:fld>
            <a:endParaRPr lang="en-US"/>
          </a:p>
        </p:txBody>
      </p:sp>
    </p:spTree>
    <p:extLst>
      <p:ext uri="{BB962C8B-B14F-4D97-AF65-F5344CB8AC3E}">
        <p14:creationId xmlns:p14="http://schemas.microsoft.com/office/powerpoint/2010/main" val="32686773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83402-5C43-0845-9203-F5B18C0EEB7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3D771F7-154F-AA4A-B34E-71E89DB6110F}"/>
              </a:ext>
            </a:extLst>
          </p:cNvPr>
          <p:cNvSpPr>
            <a:spLocks noGrp="1"/>
          </p:cNvSpPr>
          <p:nvPr>
            <p:ph type="dt" sz="half" idx="10"/>
          </p:nvPr>
        </p:nvSpPr>
        <p:spPr/>
        <p:txBody>
          <a:bodyPr/>
          <a:lstStyle/>
          <a:p>
            <a:fld id="{644D0B9E-0135-9345-A785-5B30B4D17642}" type="datetimeFigureOut">
              <a:rPr lang="en-US" smtClean="0"/>
              <a:t>10/18/21</a:t>
            </a:fld>
            <a:endParaRPr lang="en-US"/>
          </a:p>
        </p:txBody>
      </p:sp>
      <p:sp>
        <p:nvSpPr>
          <p:cNvPr id="4" name="Footer Placeholder 3">
            <a:extLst>
              <a:ext uri="{FF2B5EF4-FFF2-40B4-BE49-F238E27FC236}">
                <a16:creationId xmlns:a16="http://schemas.microsoft.com/office/drawing/2014/main" id="{5C1C6679-4E84-7B48-A09B-C784C5A6B60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A31A55D-52A4-2341-B161-D307C0A2CF88}"/>
              </a:ext>
            </a:extLst>
          </p:cNvPr>
          <p:cNvSpPr>
            <a:spLocks noGrp="1"/>
          </p:cNvSpPr>
          <p:nvPr>
            <p:ph type="sldNum" sz="quarter" idx="12"/>
          </p:nvPr>
        </p:nvSpPr>
        <p:spPr/>
        <p:txBody>
          <a:bodyPr/>
          <a:lstStyle/>
          <a:p>
            <a:fld id="{9ADFF415-67EA-4B48-84FF-3F4699345426}" type="slidenum">
              <a:rPr lang="en-US" smtClean="0"/>
              <a:t>‹#›</a:t>
            </a:fld>
            <a:endParaRPr lang="en-US"/>
          </a:p>
        </p:txBody>
      </p:sp>
    </p:spTree>
    <p:extLst>
      <p:ext uri="{BB962C8B-B14F-4D97-AF65-F5344CB8AC3E}">
        <p14:creationId xmlns:p14="http://schemas.microsoft.com/office/powerpoint/2010/main" val="38297005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16F84C1-CFC9-FB4E-B207-F83DA4B09313}"/>
              </a:ext>
            </a:extLst>
          </p:cNvPr>
          <p:cNvSpPr>
            <a:spLocks noGrp="1"/>
          </p:cNvSpPr>
          <p:nvPr>
            <p:ph type="dt" sz="half" idx="10"/>
          </p:nvPr>
        </p:nvSpPr>
        <p:spPr/>
        <p:txBody>
          <a:bodyPr/>
          <a:lstStyle/>
          <a:p>
            <a:fld id="{644D0B9E-0135-9345-A785-5B30B4D17642}" type="datetimeFigureOut">
              <a:rPr lang="en-US" smtClean="0"/>
              <a:t>10/18/21</a:t>
            </a:fld>
            <a:endParaRPr lang="en-US"/>
          </a:p>
        </p:txBody>
      </p:sp>
      <p:sp>
        <p:nvSpPr>
          <p:cNvPr id="3" name="Footer Placeholder 2">
            <a:extLst>
              <a:ext uri="{FF2B5EF4-FFF2-40B4-BE49-F238E27FC236}">
                <a16:creationId xmlns:a16="http://schemas.microsoft.com/office/drawing/2014/main" id="{24776E15-4D9C-1749-9B8C-7FB4E5A37A4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1CE363F-AE47-EB4B-A735-63F8506D61BD}"/>
              </a:ext>
            </a:extLst>
          </p:cNvPr>
          <p:cNvSpPr>
            <a:spLocks noGrp="1"/>
          </p:cNvSpPr>
          <p:nvPr>
            <p:ph type="sldNum" sz="quarter" idx="12"/>
          </p:nvPr>
        </p:nvSpPr>
        <p:spPr/>
        <p:txBody>
          <a:bodyPr/>
          <a:lstStyle/>
          <a:p>
            <a:fld id="{9ADFF415-67EA-4B48-84FF-3F4699345426}" type="slidenum">
              <a:rPr lang="en-US" smtClean="0"/>
              <a:t>‹#›</a:t>
            </a:fld>
            <a:endParaRPr lang="en-US"/>
          </a:p>
        </p:txBody>
      </p:sp>
    </p:spTree>
    <p:extLst>
      <p:ext uri="{BB962C8B-B14F-4D97-AF65-F5344CB8AC3E}">
        <p14:creationId xmlns:p14="http://schemas.microsoft.com/office/powerpoint/2010/main" val="16827371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3E5C36-9F00-0447-AD71-BB71572B90F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B311A0B-7FAD-3143-ADFC-8D6E41C83E1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C3BC53B-7738-6447-AEA0-D8B30E50FF3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B61D7C4F-E39D-DE4E-8FBA-BD1DEF028EA2}"/>
              </a:ext>
            </a:extLst>
          </p:cNvPr>
          <p:cNvSpPr>
            <a:spLocks noGrp="1"/>
          </p:cNvSpPr>
          <p:nvPr>
            <p:ph type="dt" sz="half" idx="10"/>
          </p:nvPr>
        </p:nvSpPr>
        <p:spPr/>
        <p:txBody>
          <a:bodyPr/>
          <a:lstStyle/>
          <a:p>
            <a:fld id="{644D0B9E-0135-9345-A785-5B30B4D17642}" type="datetimeFigureOut">
              <a:rPr lang="en-US" smtClean="0"/>
              <a:t>10/18/21</a:t>
            </a:fld>
            <a:endParaRPr lang="en-US"/>
          </a:p>
        </p:txBody>
      </p:sp>
      <p:sp>
        <p:nvSpPr>
          <p:cNvPr id="6" name="Footer Placeholder 5">
            <a:extLst>
              <a:ext uri="{FF2B5EF4-FFF2-40B4-BE49-F238E27FC236}">
                <a16:creationId xmlns:a16="http://schemas.microsoft.com/office/drawing/2014/main" id="{B0495C56-BA48-9142-91C0-B4BCF4A3D31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61EB70A-D05B-034B-9987-E5E370A43ACF}"/>
              </a:ext>
            </a:extLst>
          </p:cNvPr>
          <p:cNvSpPr>
            <a:spLocks noGrp="1"/>
          </p:cNvSpPr>
          <p:nvPr>
            <p:ph type="sldNum" sz="quarter" idx="12"/>
          </p:nvPr>
        </p:nvSpPr>
        <p:spPr/>
        <p:txBody>
          <a:bodyPr/>
          <a:lstStyle/>
          <a:p>
            <a:fld id="{9ADFF415-67EA-4B48-84FF-3F4699345426}" type="slidenum">
              <a:rPr lang="en-US" smtClean="0"/>
              <a:t>‹#›</a:t>
            </a:fld>
            <a:endParaRPr lang="en-US"/>
          </a:p>
        </p:txBody>
      </p:sp>
    </p:spTree>
    <p:extLst>
      <p:ext uri="{BB962C8B-B14F-4D97-AF65-F5344CB8AC3E}">
        <p14:creationId xmlns:p14="http://schemas.microsoft.com/office/powerpoint/2010/main" val="29132267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258A45-4BE2-C74E-AD7A-79DC8DF174E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98307FE-D09D-504C-AF99-47A1C96542E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78F4556-EAC4-B145-BC0D-FF3E5E2FAD0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E9AB38B7-25BC-D041-9100-C76DBC077CC7}"/>
              </a:ext>
            </a:extLst>
          </p:cNvPr>
          <p:cNvSpPr>
            <a:spLocks noGrp="1"/>
          </p:cNvSpPr>
          <p:nvPr>
            <p:ph type="dt" sz="half" idx="10"/>
          </p:nvPr>
        </p:nvSpPr>
        <p:spPr/>
        <p:txBody>
          <a:bodyPr/>
          <a:lstStyle/>
          <a:p>
            <a:fld id="{644D0B9E-0135-9345-A785-5B30B4D17642}" type="datetimeFigureOut">
              <a:rPr lang="en-US" smtClean="0"/>
              <a:t>10/18/21</a:t>
            </a:fld>
            <a:endParaRPr lang="en-US"/>
          </a:p>
        </p:txBody>
      </p:sp>
      <p:sp>
        <p:nvSpPr>
          <p:cNvPr id="6" name="Footer Placeholder 5">
            <a:extLst>
              <a:ext uri="{FF2B5EF4-FFF2-40B4-BE49-F238E27FC236}">
                <a16:creationId xmlns:a16="http://schemas.microsoft.com/office/drawing/2014/main" id="{D1FDAB78-CBCF-9F45-B34B-008F2E3D003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5AFA09B-EE87-4043-9B14-DE6632D0A454}"/>
              </a:ext>
            </a:extLst>
          </p:cNvPr>
          <p:cNvSpPr>
            <a:spLocks noGrp="1"/>
          </p:cNvSpPr>
          <p:nvPr>
            <p:ph type="sldNum" sz="quarter" idx="12"/>
          </p:nvPr>
        </p:nvSpPr>
        <p:spPr/>
        <p:txBody>
          <a:bodyPr/>
          <a:lstStyle/>
          <a:p>
            <a:fld id="{9ADFF415-67EA-4B48-84FF-3F4699345426}" type="slidenum">
              <a:rPr lang="en-US" smtClean="0"/>
              <a:t>‹#›</a:t>
            </a:fld>
            <a:endParaRPr lang="en-US"/>
          </a:p>
        </p:txBody>
      </p:sp>
    </p:spTree>
    <p:extLst>
      <p:ext uri="{BB962C8B-B14F-4D97-AF65-F5344CB8AC3E}">
        <p14:creationId xmlns:p14="http://schemas.microsoft.com/office/powerpoint/2010/main" val="1002906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7B2813-AAD3-8242-B4AE-1C508B1E636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3CFDB28-A669-E146-85A2-E49225641B4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3102DC0-23CA-864A-AC56-F4F4C50A730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44D0B9E-0135-9345-A785-5B30B4D17642}" type="datetimeFigureOut">
              <a:rPr lang="en-US" smtClean="0"/>
              <a:t>10/18/21</a:t>
            </a:fld>
            <a:endParaRPr lang="en-US"/>
          </a:p>
        </p:txBody>
      </p:sp>
      <p:sp>
        <p:nvSpPr>
          <p:cNvPr id="5" name="Footer Placeholder 4">
            <a:extLst>
              <a:ext uri="{FF2B5EF4-FFF2-40B4-BE49-F238E27FC236}">
                <a16:creationId xmlns:a16="http://schemas.microsoft.com/office/drawing/2014/main" id="{2A886AEF-7E97-7A40-87A6-0870974B2B3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7C76630-CEA5-9546-B5F9-146D2CFAA0B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ADFF415-67EA-4B48-84FF-3F4699345426}" type="slidenum">
              <a:rPr lang="en-US" smtClean="0"/>
              <a:t>‹#›</a:t>
            </a:fld>
            <a:endParaRPr lang="en-US"/>
          </a:p>
        </p:txBody>
      </p:sp>
    </p:spTree>
    <p:extLst>
      <p:ext uri="{BB962C8B-B14F-4D97-AF65-F5344CB8AC3E}">
        <p14:creationId xmlns:p14="http://schemas.microsoft.com/office/powerpoint/2010/main" val="213944562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8.svg"/></Relationships>
</file>

<file path=ppt/slides/_rels/slide14.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1.tif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65D79-669C-9F42-819E-4A219AFA81C2}"/>
              </a:ext>
            </a:extLst>
          </p:cNvPr>
          <p:cNvSpPr>
            <a:spLocks noGrp="1"/>
          </p:cNvSpPr>
          <p:nvPr>
            <p:ph type="ctrTitle"/>
          </p:nvPr>
        </p:nvSpPr>
        <p:spPr/>
        <p:txBody>
          <a:bodyPr>
            <a:normAutofit fontScale="90000"/>
          </a:bodyPr>
          <a:lstStyle/>
          <a:p>
            <a:r>
              <a:rPr lang="en-US" dirty="0"/>
              <a:t>Pan-genomic analysis of novel genomes from the manganese-oxidizing genus </a:t>
            </a:r>
            <a:r>
              <a:rPr lang="en-US" dirty="0" err="1"/>
              <a:t>Candidatus</a:t>
            </a:r>
            <a:r>
              <a:rPr lang="en-US" dirty="0"/>
              <a:t> </a:t>
            </a:r>
            <a:r>
              <a:rPr lang="en-US" dirty="0" err="1"/>
              <a:t>Manganitrophus</a:t>
            </a:r>
            <a:endParaRPr lang="en-US" dirty="0"/>
          </a:p>
        </p:txBody>
      </p:sp>
      <p:sp>
        <p:nvSpPr>
          <p:cNvPr id="3" name="Subtitle 2">
            <a:extLst>
              <a:ext uri="{FF2B5EF4-FFF2-40B4-BE49-F238E27FC236}">
                <a16:creationId xmlns:a16="http://schemas.microsoft.com/office/drawing/2014/main" id="{56795C78-C9B8-E047-A45F-7A038B0028C0}"/>
              </a:ext>
            </a:extLst>
          </p:cNvPr>
          <p:cNvSpPr>
            <a:spLocks noGrp="1"/>
          </p:cNvSpPr>
          <p:nvPr>
            <p:ph type="subTitle" idx="1"/>
          </p:nvPr>
        </p:nvSpPr>
        <p:spPr>
          <a:xfrm>
            <a:off x="1524000" y="4480928"/>
            <a:ext cx="9144000" cy="1655762"/>
          </a:xfrm>
        </p:spPr>
        <p:txBody>
          <a:bodyPr>
            <a:normAutofit lnSpcReduction="10000"/>
          </a:bodyPr>
          <a:lstStyle/>
          <a:p>
            <a:endParaRPr lang="en-US" dirty="0"/>
          </a:p>
          <a:p>
            <a:r>
              <a:rPr lang="en-US" dirty="0"/>
              <a:t>Friday, November 5</a:t>
            </a:r>
            <a:r>
              <a:rPr lang="en-US" baseline="30000" dirty="0"/>
              <a:t>th</a:t>
            </a:r>
            <a:r>
              <a:rPr lang="en-US" dirty="0"/>
              <a:t>, 2021</a:t>
            </a:r>
          </a:p>
          <a:p>
            <a:r>
              <a:rPr lang="en-US" dirty="0"/>
              <a:t>Ben Joris</a:t>
            </a:r>
          </a:p>
          <a:p>
            <a:r>
              <a:rPr lang="en-US" dirty="0" err="1"/>
              <a:t>Gloor</a:t>
            </a:r>
            <a:r>
              <a:rPr lang="en-US" dirty="0"/>
              <a:t> Lab</a:t>
            </a:r>
          </a:p>
        </p:txBody>
      </p:sp>
    </p:spTree>
    <p:extLst>
      <p:ext uri="{BB962C8B-B14F-4D97-AF65-F5344CB8AC3E}">
        <p14:creationId xmlns:p14="http://schemas.microsoft.com/office/powerpoint/2010/main" val="11622954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B60B19-91B8-FD45-95C2-019B33F190B5}"/>
              </a:ext>
            </a:extLst>
          </p:cNvPr>
          <p:cNvSpPr>
            <a:spLocks noGrp="1"/>
          </p:cNvSpPr>
          <p:nvPr>
            <p:ph type="title"/>
          </p:nvPr>
        </p:nvSpPr>
        <p:spPr/>
        <p:txBody>
          <a:bodyPr/>
          <a:lstStyle/>
          <a:p>
            <a:r>
              <a:rPr lang="en-US" dirty="0"/>
              <a:t>Results – Summary</a:t>
            </a:r>
          </a:p>
        </p:txBody>
      </p:sp>
      <p:graphicFrame>
        <p:nvGraphicFramePr>
          <p:cNvPr id="4" name="Content Placeholder 3">
            <a:extLst>
              <a:ext uri="{FF2B5EF4-FFF2-40B4-BE49-F238E27FC236}">
                <a16:creationId xmlns:a16="http://schemas.microsoft.com/office/drawing/2014/main" id="{FF6C0EF0-BF77-294E-B257-C1A2806FADE8}"/>
              </a:ext>
            </a:extLst>
          </p:cNvPr>
          <p:cNvGraphicFramePr>
            <a:graphicFrameLocks noGrp="1"/>
          </p:cNvGraphicFramePr>
          <p:nvPr>
            <p:ph idx="1"/>
            <p:extLst>
              <p:ext uri="{D42A27DB-BD31-4B8C-83A1-F6EECF244321}">
                <p14:modId xmlns:p14="http://schemas.microsoft.com/office/powerpoint/2010/main" val="2476697168"/>
              </p:ext>
            </p:extLst>
          </p:nvPr>
        </p:nvGraphicFramePr>
        <p:xfrm>
          <a:off x="838200" y="1825625"/>
          <a:ext cx="10515600" cy="3307080"/>
        </p:xfrm>
        <a:graphic>
          <a:graphicData uri="http://schemas.openxmlformats.org/drawingml/2006/table">
            <a:tbl>
              <a:tblPr firstRow="1" bandRow="1">
                <a:tableStyleId>{073A0DAA-6AF3-43AB-8588-CEC1D06C72B9}</a:tableStyleId>
              </a:tblPr>
              <a:tblGrid>
                <a:gridCol w="2628900">
                  <a:extLst>
                    <a:ext uri="{9D8B030D-6E8A-4147-A177-3AD203B41FA5}">
                      <a16:colId xmlns:a16="http://schemas.microsoft.com/office/drawing/2014/main" val="407136944"/>
                    </a:ext>
                  </a:extLst>
                </a:gridCol>
                <a:gridCol w="2628900">
                  <a:extLst>
                    <a:ext uri="{9D8B030D-6E8A-4147-A177-3AD203B41FA5}">
                      <a16:colId xmlns:a16="http://schemas.microsoft.com/office/drawing/2014/main" val="3582406595"/>
                    </a:ext>
                  </a:extLst>
                </a:gridCol>
                <a:gridCol w="2628900">
                  <a:extLst>
                    <a:ext uri="{9D8B030D-6E8A-4147-A177-3AD203B41FA5}">
                      <a16:colId xmlns:a16="http://schemas.microsoft.com/office/drawing/2014/main" val="1940353520"/>
                    </a:ext>
                  </a:extLst>
                </a:gridCol>
                <a:gridCol w="2628900">
                  <a:extLst>
                    <a:ext uri="{9D8B030D-6E8A-4147-A177-3AD203B41FA5}">
                      <a16:colId xmlns:a16="http://schemas.microsoft.com/office/drawing/2014/main" val="1326101743"/>
                    </a:ext>
                  </a:extLst>
                </a:gridCol>
              </a:tblGrid>
              <a:tr h="370840">
                <a:tc>
                  <a:txBody>
                    <a:bodyPr/>
                    <a:lstStyle/>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i="1" dirty="0" err="1"/>
                        <a:t>Candidatus</a:t>
                      </a:r>
                      <a:r>
                        <a:rPr lang="en-US" i="1" dirty="0"/>
                        <a:t> </a:t>
                      </a:r>
                      <a:r>
                        <a:rPr lang="en-US" i="1" dirty="0" err="1"/>
                        <a:t>Manganitrophus</a:t>
                      </a:r>
                      <a:r>
                        <a:rPr lang="en-US" i="1" dirty="0"/>
                        <a:t> </a:t>
                      </a:r>
                      <a:r>
                        <a:rPr lang="en-CA" i="1" dirty="0" err="1"/>
                        <a:t>noduliformans</a:t>
                      </a:r>
                      <a:endParaRPr lang="en-CA" i="1"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i="1" dirty="0" err="1"/>
                        <a:t>Candidatus</a:t>
                      </a:r>
                      <a:r>
                        <a:rPr lang="en-US" i="1" dirty="0"/>
                        <a:t> </a:t>
                      </a:r>
                      <a:r>
                        <a:rPr lang="en-US" i="1" dirty="0" err="1"/>
                        <a:t>Manganitrophus</a:t>
                      </a:r>
                      <a:r>
                        <a:rPr lang="en-US" i="1" dirty="0"/>
                        <a:t> </a:t>
                      </a:r>
                      <a:r>
                        <a:rPr lang="en-CA" i="1" dirty="0"/>
                        <a:t>GAC 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i="1" dirty="0" err="1"/>
                        <a:t>Candidatus</a:t>
                      </a:r>
                      <a:r>
                        <a:rPr lang="en-US" i="1" dirty="0"/>
                        <a:t> </a:t>
                      </a:r>
                      <a:r>
                        <a:rPr lang="en-US" i="1" dirty="0" err="1"/>
                        <a:t>Manganitrophus</a:t>
                      </a:r>
                      <a:r>
                        <a:rPr lang="en-US" i="1" dirty="0"/>
                        <a:t> </a:t>
                      </a:r>
                      <a:r>
                        <a:rPr lang="en-CA" i="1" dirty="0"/>
                        <a:t>GAC 2</a:t>
                      </a:r>
                    </a:p>
                  </a:txBody>
                  <a:tcPr/>
                </a:tc>
                <a:extLst>
                  <a:ext uri="{0D108BD9-81ED-4DB2-BD59-A6C34878D82A}">
                    <a16:rowId xmlns:a16="http://schemas.microsoft.com/office/drawing/2014/main" val="2867714388"/>
                  </a:ext>
                </a:extLst>
              </a:tr>
              <a:tr h="370840">
                <a:tc>
                  <a:txBody>
                    <a:bodyPr/>
                    <a:lstStyle/>
                    <a:p>
                      <a:r>
                        <a:rPr lang="en-US" dirty="0"/>
                        <a:t>Total Base Pairs</a:t>
                      </a:r>
                    </a:p>
                  </a:txBody>
                  <a:tcPr/>
                </a:tc>
                <a:tc>
                  <a:txBody>
                    <a:bodyPr/>
                    <a:lstStyle/>
                    <a:p>
                      <a:r>
                        <a:rPr lang="en-US" dirty="0"/>
                        <a:t>5171380</a:t>
                      </a:r>
                    </a:p>
                  </a:txBody>
                  <a:tcPr/>
                </a:tc>
                <a:tc>
                  <a:txBody>
                    <a:bodyPr/>
                    <a:lstStyle/>
                    <a:p>
                      <a:r>
                        <a:rPr lang="en-US" dirty="0"/>
                        <a:t>4562547</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4636677</a:t>
                      </a:r>
                    </a:p>
                    <a:p>
                      <a:endParaRPr lang="en-US" dirty="0"/>
                    </a:p>
                  </a:txBody>
                  <a:tcPr/>
                </a:tc>
                <a:extLst>
                  <a:ext uri="{0D108BD9-81ED-4DB2-BD59-A6C34878D82A}">
                    <a16:rowId xmlns:a16="http://schemas.microsoft.com/office/drawing/2014/main" val="1905743832"/>
                  </a:ext>
                </a:extLst>
              </a:tr>
              <a:tr h="370840">
                <a:tc>
                  <a:txBody>
                    <a:bodyPr/>
                    <a:lstStyle/>
                    <a:p>
                      <a:r>
                        <a:rPr lang="en-US" dirty="0"/>
                        <a:t>Number of contigs (circular)</a:t>
                      </a:r>
                    </a:p>
                  </a:txBody>
                  <a:tcPr/>
                </a:tc>
                <a:tc>
                  <a:txBody>
                    <a:bodyPr/>
                    <a:lstStyle/>
                    <a:p>
                      <a:r>
                        <a:rPr lang="en-US" dirty="0"/>
                        <a:t>22 (0)</a:t>
                      </a:r>
                    </a:p>
                  </a:txBody>
                  <a:tcPr/>
                </a:tc>
                <a:tc>
                  <a:txBody>
                    <a:bodyPr/>
                    <a:lstStyle/>
                    <a:p>
                      <a:r>
                        <a:rPr lang="en-US" dirty="0"/>
                        <a:t>2 (2)</a:t>
                      </a:r>
                    </a:p>
                  </a:txBody>
                  <a:tcPr/>
                </a:tc>
                <a:tc>
                  <a:txBody>
                    <a:bodyPr/>
                    <a:lstStyle/>
                    <a:p>
                      <a:r>
                        <a:rPr lang="en-US" dirty="0"/>
                        <a:t>11 (1)</a:t>
                      </a:r>
                    </a:p>
                  </a:txBody>
                  <a:tcPr/>
                </a:tc>
                <a:extLst>
                  <a:ext uri="{0D108BD9-81ED-4DB2-BD59-A6C34878D82A}">
                    <a16:rowId xmlns:a16="http://schemas.microsoft.com/office/drawing/2014/main" val="364638429"/>
                  </a:ext>
                </a:extLst>
              </a:tr>
              <a:tr h="370840">
                <a:tc>
                  <a:txBody>
                    <a:bodyPr/>
                    <a:lstStyle/>
                    <a:p>
                      <a:r>
                        <a:rPr lang="en-US" dirty="0"/>
                        <a:t>% Completion</a:t>
                      </a:r>
                    </a:p>
                  </a:txBody>
                  <a:tcPr/>
                </a:tc>
                <a:tc>
                  <a:txBody>
                    <a:bodyPr/>
                    <a:lstStyle/>
                    <a:p>
                      <a:r>
                        <a:rPr lang="en-US" dirty="0"/>
                        <a:t>98.58</a:t>
                      </a:r>
                    </a:p>
                  </a:txBody>
                  <a:tcPr/>
                </a:tc>
                <a:tc>
                  <a:txBody>
                    <a:bodyPr/>
                    <a:lstStyle/>
                    <a:p>
                      <a:r>
                        <a:rPr lang="en-US" dirty="0"/>
                        <a:t>95.40</a:t>
                      </a:r>
                    </a:p>
                  </a:txBody>
                  <a:tcPr/>
                </a:tc>
                <a:tc>
                  <a:txBody>
                    <a:bodyPr/>
                    <a:lstStyle/>
                    <a:p>
                      <a:r>
                        <a:rPr lang="en-US" dirty="0"/>
                        <a:t>96.58</a:t>
                      </a:r>
                    </a:p>
                  </a:txBody>
                  <a:tcPr/>
                </a:tc>
                <a:extLst>
                  <a:ext uri="{0D108BD9-81ED-4DB2-BD59-A6C34878D82A}">
                    <a16:rowId xmlns:a16="http://schemas.microsoft.com/office/drawing/2014/main" val="2235747200"/>
                  </a:ext>
                </a:extLst>
              </a:tr>
              <a:tr h="370840">
                <a:tc>
                  <a:txBody>
                    <a:bodyPr/>
                    <a:lstStyle/>
                    <a:p>
                      <a:r>
                        <a:rPr lang="en-US" dirty="0"/>
                        <a:t>% Contamination</a:t>
                      </a:r>
                    </a:p>
                  </a:txBody>
                  <a:tcPr/>
                </a:tc>
                <a:tc>
                  <a:txBody>
                    <a:bodyPr/>
                    <a:lstStyle/>
                    <a:p>
                      <a:r>
                        <a:rPr lang="en-US" dirty="0"/>
                        <a:t>4.55</a:t>
                      </a:r>
                    </a:p>
                  </a:txBody>
                  <a:tcPr/>
                </a:tc>
                <a:tc>
                  <a:txBody>
                    <a:bodyPr/>
                    <a:lstStyle/>
                    <a:p>
                      <a:r>
                        <a:rPr lang="en-US" dirty="0"/>
                        <a:t>2.73</a:t>
                      </a:r>
                    </a:p>
                  </a:txBody>
                  <a:tcPr/>
                </a:tc>
                <a:tc>
                  <a:txBody>
                    <a:bodyPr/>
                    <a:lstStyle/>
                    <a:p>
                      <a:r>
                        <a:rPr lang="en-US" dirty="0"/>
                        <a:t>3.64</a:t>
                      </a:r>
                    </a:p>
                  </a:txBody>
                  <a:tcPr/>
                </a:tc>
                <a:extLst>
                  <a:ext uri="{0D108BD9-81ED-4DB2-BD59-A6C34878D82A}">
                    <a16:rowId xmlns:a16="http://schemas.microsoft.com/office/drawing/2014/main" val="4251729690"/>
                  </a:ext>
                </a:extLst>
              </a:tr>
              <a:tr h="370840">
                <a:tc>
                  <a:txBody>
                    <a:bodyPr/>
                    <a:lstStyle/>
                    <a:p>
                      <a:r>
                        <a:rPr lang="en-US" dirty="0"/>
                        <a:t>% GC</a:t>
                      </a:r>
                    </a:p>
                  </a:txBody>
                  <a:tcPr/>
                </a:tc>
                <a:tc>
                  <a:txBody>
                    <a:bodyPr/>
                    <a:lstStyle/>
                    <a:p>
                      <a:r>
                        <a:rPr lang="en-US" dirty="0"/>
                        <a:t>56.41</a:t>
                      </a:r>
                    </a:p>
                  </a:txBody>
                  <a:tcPr/>
                </a:tc>
                <a:tc>
                  <a:txBody>
                    <a:bodyPr/>
                    <a:lstStyle/>
                    <a:p>
                      <a:r>
                        <a:rPr lang="en-US" dirty="0"/>
                        <a:t>56.13</a:t>
                      </a:r>
                    </a:p>
                  </a:txBody>
                  <a:tcPr/>
                </a:tc>
                <a:tc>
                  <a:txBody>
                    <a:bodyPr/>
                    <a:lstStyle/>
                    <a:p>
                      <a:r>
                        <a:rPr lang="en-US" dirty="0"/>
                        <a:t>56.10</a:t>
                      </a:r>
                    </a:p>
                  </a:txBody>
                  <a:tcPr/>
                </a:tc>
                <a:extLst>
                  <a:ext uri="{0D108BD9-81ED-4DB2-BD59-A6C34878D82A}">
                    <a16:rowId xmlns:a16="http://schemas.microsoft.com/office/drawing/2014/main" val="1975442367"/>
                  </a:ext>
                </a:extLst>
              </a:tr>
            </a:tbl>
          </a:graphicData>
        </a:graphic>
      </p:graphicFrame>
    </p:spTree>
    <p:extLst>
      <p:ext uri="{BB962C8B-B14F-4D97-AF65-F5344CB8AC3E}">
        <p14:creationId xmlns:p14="http://schemas.microsoft.com/office/powerpoint/2010/main" val="14384804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6399FB-3F00-9142-8192-8218F2BC67D4}"/>
              </a:ext>
            </a:extLst>
          </p:cNvPr>
          <p:cNvSpPr>
            <a:spLocks noGrp="1"/>
          </p:cNvSpPr>
          <p:nvPr>
            <p:ph type="title"/>
          </p:nvPr>
        </p:nvSpPr>
        <p:spPr/>
        <p:txBody>
          <a:bodyPr/>
          <a:lstStyle/>
          <a:p>
            <a:r>
              <a:rPr lang="en-US" dirty="0"/>
              <a:t>Results – Phylogeny of Novel Strains</a:t>
            </a:r>
          </a:p>
        </p:txBody>
      </p:sp>
      <p:pic>
        <p:nvPicPr>
          <p:cNvPr id="7" name="Content Placeholder 6">
            <a:extLst>
              <a:ext uri="{FF2B5EF4-FFF2-40B4-BE49-F238E27FC236}">
                <a16:creationId xmlns:a16="http://schemas.microsoft.com/office/drawing/2014/main" id="{883497CC-E5AC-8644-A39D-4217581EA617}"/>
              </a:ext>
            </a:extLst>
          </p:cNvPr>
          <p:cNvPicPr>
            <a:picLocks noGrp="1" noChangeAspect="1"/>
          </p:cNvPicPr>
          <p:nvPr>
            <p:ph idx="1"/>
          </p:nvPr>
        </p:nvPicPr>
        <p:blipFill>
          <a:blip r:embed="rId3"/>
          <a:stretch>
            <a:fillRect/>
          </a:stretch>
        </p:blipFill>
        <p:spPr>
          <a:xfrm>
            <a:off x="5059973" y="1300581"/>
            <a:ext cx="6293827" cy="5557419"/>
          </a:xfrm>
        </p:spPr>
      </p:pic>
      <p:sp>
        <p:nvSpPr>
          <p:cNvPr id="8" name="Content Placeholder 2">
            <a:extLst>
              <a:ext uri="{FF2B5EF4-FFF2-40B4-BE49-F238E27FC236}">
                <a16:creationId xmlns:a16="http://schemas.microsoft.com/office/drawing/2014/main" id="{BCAE642B-C888-1C42-B381-4C0DAA678873}"/>
              </a:ext>
            </a:extLst>
          </p:cNvPr>
          <p:cNvSpPr txBox="1">
            <a:spLocks/>
          </p:cNvSpPr>
          <p:nvPr/>
        </p:nvSpPr>
        <p:spPr>
          <a:xfrm>
            <a:off x="838201" y="1825625"/>
            <a:ext cx="5112656"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CA" dirty="0"/>
              <a:t>Phylogeny based on unofficial class that </a:t>
            </a:r>
            <a:r>
              <a:rPr lang="en-US" i="1" dirty="0" err="1"/>
              <a:t>Candidatus</a:t>
            </a:r>
            <a:r>
              <a:rPr lang="en-US" i="1" dirty="0"/>
              <a:t> </a:t>
            </a:r>
            <a:r>
              <a:rPr lang="en-US" i="1" dirty="0" err="1"/>
              <a:t>Manganitrophus</a:t>
            </a:r>
            <a:r>
              <a:rPr lang="en-US" i="1" dirty="0"/>
              <a:t> </a:t>
            </a:r>
            <a:r>
              <a:rPr lang="en-US" dirty="0"/>
              <a:t>from overall </a:t>
            </a:r>
            <a:r>
              <a:rPr lang="en-US" dirty="0" err="1"/>
              <a:t>Nitrospirae</a:t>
            </a:r>
            <a:r>
              <a:rPr lang="en-US" dirty="0"/>
              <a:t> phylogeny</a:t>
            </a:r>
          </a:p>
          <a:p>
            <a:r>
              <a:rPr lang="en-US" dirty="0"/>
              <a:t>Highlighted subclade was used for average nucleotide identity analysis</a:t>
            </a:r>
            <a:endParaRPr lang="en-CA" dirty="0"/>
          </a:p>
          <a:p>
            <a:pPr marL="0" indent="0">
              <a:buFont typeface="Arial" panose="020B0604020202020204" pitchFamily="34" charset="0"/>
              <a:buNone/>
            </a:pPr>
            <a:r>
              <a:rPr lang="en-US" dirty="0"/>
              <a:t> </a:t>
            </a:r>
          </a:p>
        </p:txBody>
      </p:sp>
    </p:spTree>
    <p:extLst>
      <p:ext uri="{BB962C8B-B14F-4D97-AF65-F5344CB8AC3E}">
        <p14:creationId xmlns:p14="http://schemas.microsoft.com/office/powerpoint/2010/main" val="34302452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057A7E-5241-384D-8489-CEDF185B7745}"/>
              </a:ext>
            </a:extLst>
          </p:cNvPr>
          <p:cNvSpPr>
            <a:spLocks noGrp="1"/>
          </p:cNvSpPr>
          <p:nvPr>
            <p:ph type="title"/>
          </p:nvPr>
        </p:nvSpPr>
        <p:spPr/>
        <p:txBody>
          <a:bodyPr/>
          <a:lstStyle/>
          <a:p>
            <a:r>
              <a:rPr lang="en-US" dirty="0"/>
              <a:t>Results – ANI of subclade</a:t>
            </a:r>
          </a:p>
        </p:txBody>
      </p:sp>
      <p:sp>
        <p:nvSpPr>
          <p:cNvPr id="3" name="Content Placeholder 2">
            <a:extLst>
              <a:ext uri="{FF2B5EF4-FFF2-40B4-BE49-F238E27FC236}">
                <a16:creationId xmlns:a16="http://schemas.microsoft.com/office/drawing/2014/main" id="{4CABC4BB-FE94-094A-BAC8-36D27B4952E5}"/>
              </a:ext>
            </a:extLst>
          </p:cNvPr>
          <p:cNvSpPr>
            <a:spLocks noGrp="1"/>
          </p:cNvSpPr>
          <p:nvPr>
            <p:ph idx="1"/>
          </p:nvPr>
        </p:nvSpPr>
        <p:spPr>
          <a:xfrm>
            <a:off x="838200" y="1825625"/>
            <a:ext cx="6144491" cy="4351338"/>
          </a:xfrm>
        </p:spPr>
        <p:txBody>
          <a:bodyPr/>
          <a:lstStyle/>
          <a:p>
            <a:r>
              <a:rPr lang="en-US" dirty="0"/>
              <a:t>Two novel genomes show the highest degree of identity to </a:t>
            </a:r>
            <a:r>
              <a:rPr lang="en-US" i="1" dirty="0" err="1"/>
              <a:t>Candidatus</a:t>
            </a:r>
            <a:r>
              <a:rPr lang="en-US" i="1" dirty="0"/>
              <a:t> </a:t>
            </a:r>
            <a:r>
              <a:rPr lang="en-US" i="1" dirty="0" err="1"/>
              <a:t>Manganitrophus</a:t>
            </a:r>
            <a:r>
              <a:rPr lang="en-US" i="1" dirty="0"/>
              <a:t> </a:t>
            </a:r>
            <a:r>
              <a:rPr lang="en-CA" i="1" dirty="0" err="1"/>
              <a:t>noduliformans</a:t>
            </a:r>
            <a:endParaRPr lang="en-CA" i="1" dirty="0"/>
          </a:p>
          <a:p>
            <a:r>
              <a:rPr lang="en-CA" dirty="0"/>
              <a:t>CMN – CM_gac_1: 93.3%</a:t>
            </a:r>
          </a:p>
          <a:p>
            <a:r>
              <a:rPr lang="en-CA" dirty="0"/>
              <a:t>CMN – CM_gac_2: 93.3%</a:t>
            </a:r>
          </a:p>
          <a:p>
            <a:r>
              <a:rPr lang="en-CA" dirty="0"/>
              <a:t>CM_gac_1 – CM_gac_2: 97.7%</a:t>
            </a:r>
          </a:p>
          <a:p>
            <a:pPr marL="0" indent="0">
              <a:buNone/>
            </a:pPr>
            <a:r>
              <a:rPr lang="en-US" dirty="0"/>
              <a:t> </a:t>
            </a:r>
          </a:p>
        </p:txBody>
      </p:sp>
      <p:pic>
        <p:nvPicPr>
          <p:cNvPr id="5" name="Picture 4">
            <a:extLst>
              <a:ext uri="{FF2B5EF4-FFF2-40B4-BE49-F238E27FC236}">
                <a16:creationId xmlns:a16="http://schemas.microsoft.com/office/drawing/2014/main" id="{943E2F23-07BC-C843-B3B3-7258321127A5}"/>
              </a:ext>
            </a:extLst>
          </p:cNvPr>
          <p:cNvPicPr>
            <a:picLocks noChangeAspect="1"/>
          </p:cNvPicPr>
          <p:nvPr/>
        </p:nvPicPr>
        <p:blipFill>
          <a:blip r:embed="rId3"/>
          <a:stretch>
            <a:fillRect/>
          </a:stretch>
        </p:blipFill>
        <p:spPr>
          <a:xfrm>
            <a:off x="6664036" y="648999"/>
            <a:ext cx="5527964" cy="5527964"/>
          </a:xfrm>
          <a:prstGeom prst="rect">
            <a:avLst/>
          </a:prstGeom>
        </p:spPr>
      </p:pic>
      <p:sp>
        <p:nvSpPr>
          <p:cNvPr id="6" name="Rectangle 5">
            <a:extLst>
              <a:ext uri="{FF2B5EF4-FFF2-40B4-BE49-F238E27FC236}">
                <a16:creationId xmlns:a16="http://schemas.microsoft.com/office/drawing/2014/main" id="{74E2C266-3138-EF4A-9B65-4761B1784452}"/>
              </a:ext>
            </a:extLst>
          </p:cNvPr>
          <p:cNvSpPr/>
          <p:nvPr/>
        </p:nvSpPr>
        <p:spPr>
          <a:xfrm>
            <a:off x="8277726" y="6129589"/>
            <a:ext cx="828356" cy="45719"/>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501944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6CFFD4-C609-6841-8C38-325EF01100C5}"/>
              </a:ext>
            </a:extLst>
          </p:cNvPr>
          <p:cNvSpPr>
            <a:spLocks noGrp="1"/>
          </p:cNvSpPr>
          <p:nvPr>
            <p:ph type="title"/>
          </p:nvPr>
        </p:nvSpPr>
        <p:spPr/>
        <p:txBody>
          <a:bodyPr/>
          <a:lstStyle/>
          <a:p>
            <a:r>
              <a:rPr lang="en-US" dirty="0"/>
              <a:t>Results – Pangenome</a:t>
            </a:r>
          </a:p>
        </p:txBody>
      </p:sp>
      <p:pic>
        <p:nvPicPr>
          <p:cNvPr id="5" name="Graphic 4">
            <a:extLst>
              <a:ext uri="{FF2B5EF4-FFF2-40B4-BE49-F238E27FC236}">
                <a16:creationId xmlns:a16="http://schemas.microsoft.com/office/drawing/2014/main" id="{BA60AD43-ED22-7E45-8B0C-6C7B7463DC43}"/>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17785" t="4603" b="18442"/>
          <a:stretch/>
        </p:blipFill>
        <p:spPr>
          <a:xfrm>
            <a:off x="5818909" y="0"/>
            <a:ext cx="6373091" cy="6799300"/>
          </a:xfrm>
          <a:prstGeom prst="rect">
            <a:avLst/>
          </a:prstGeom>
        </p:spPr>
      </p:pic>
      <p:sp>
        <p:nvSpPr>
          <p:cNvPr id="6" name="Content Placeholder 2">
            <a:extLst>
              <a:ext uri="{FF2B5EF4-FFF2-40B4-BE49-F238E27FC236}">
                <a16:creationId xmlns:a16="http://schemas.microsoft.com/office/drawing/2014/main" id="{10CAEA1B-F064-3944-A744-4359F74613A8}"/>
              </a:ext>
            </a:extLst>
          </p:cNvPr>
          <p:cNvSpPr>
            <a:spLocks noGrp="1"/>
          </p:cNvSpPr>
          <p:nvPr>
            <p:ph idx="1"/>
          </p:nvPr>
        </p:nvSpPr>
        <p:spPr>
          <a:xfrm>
            <a:off x="838200" y="1825625"/>
            <a:ext cx="5337517" cy="4351338"/>
          </a:xfrm>
        </p:spPr>
        <p:txBody>
          <a:bodyPr/>
          <a:lstStyle/>
          <a:p>
            <a:r>
              <a:rPr lang="en-US" dirty="0"/>
              <a:t>Manganese oxidases are found in the core and variable core gene set, suggesting that the ability to oxidize manganese is preserved in the novel bacteria</a:t>
            </a:r>
          </a:p>
          <a:p>
            <a:r>
              <a:rPr lang="en-US" dirty="0"/>
              <a:t>The accessory genome, particularly the gene clusters that are private to a genome, have a higher density of genes that do not have annotated functions.</a:t>
            </a:r>
          </a:p>
        </p:txBody>
      </p:sp>
    </p:spTree>
    <p:extLst>
      <p:ext uri="{BB962C8B-B14F-4D97-AF65-F5344CB8AC3E}">
        <p14:creationId xmlns:p14="http://schemas.microsoft.com/office/powerpoint/2010/main" val="37044930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573CE0-DC17-334C-8B91-8CC27930E036}"/>
              </a:ext>
            </a:extLst>
          </p:cNvPr>
          <p:cNvSpPr>
            <a:spLocks noGrp="1"/>
          </p:cNvSpPr>
          <p:nvPr>
            <p:ph type="title"/>
          </p:nvPr>
        </p:nvSpPr>
        <p:spPr/>
        <p:txBody>
          <a:bodyPr/>
          <a:lstStyle/>
          <a:p>
            <a:r>
              <a:rPr lang="en-US" dirty="0"/>
              <a:t>Result – COG modules across pangenome</a:t>
            </a:r>
          </a:p>
        </p:txBody>
      </p:sp>
      <p:pic>
        <p:nvPicPr>
          <p:cNvPr id="5" name="Picture 4">
            <a:extLst>
              <a:ext uri="{FF2B5EF4-FFF2-40B4-BE49-F238E27FC236}">
                <a16:creationId xmlns:a16="http://schemas.microsoft.com/office/drawing/2014/main" id="{7C921DF2-7878-8B4E-8524-BDD341F9C386}"/>
              </a:ext>
            </a:extLst>
          </p:cNvPr>
          <p:cNvPicPr>
            <a:picLocks noChangeAspect="1"/>
          </p:cNvPicPr>
          <p:nvPr/>
        </p:nvPicPr>
        <p:blipFill rotWithShape="1">
          <a:blip r:embed="rId3"/>
          <a:srcRect l="1481" t="8336" r="4908" b="8843"/>
          <a:stretch/>
        </p:blipFill>
        <p:spPr>
          <a:xfrm>
            <a:off x="64397" y="1261710"/>
            <a:ext cx="12127603" cy="5364868"/>
          </a:xfrm>
          <a:prstGeom prst="rect">
            <a:avLst/>
          </a:prstGeom>
        </p:spPr>
      </p:pic>
    </p:spTree>
    <p:extLst>
      <p:ext uri="{BB962C8B-B14F-4D97-AF65-F5344CB8AC3E}">
        <p14:creationId xmlns:p14="http://schemas.microsoft.com/office/powerpoint/2010/main" val="39775317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B60B19-91B8-FD45-95C2-019B33F190B5}"/>
              </a:ext>
            </a:extLst>
          </p:cNvPr>
          <p:cNvSpPr>
            <a:spLocks noGrp="1"/>
          </p:cNvSpPr>
          <p:nvPr>
            <p:ph type="title"/>
          </p:nvPr>
        </p:nvSpPr>
        <p:spPr/>
        <p:txBody>
          <a:bodyPr/>
          <a:lstStyle/>
          <a:p>
            <a:r>
              <a:rPr lang="en-US" dirty="0"/>
              <a:t>Results – Additional Annotation</a:t>
            </a:r>
          </a:p>
        </p:txBody>
      </p:sp>
      <p:graphicFrame>
        <p:nvGraphicFramePr>
          <p:cNvPr id="4" name="Content Placeholder 3">
            <a:extLst>
              <a:ext uri="{FF2B5EF4-FFF2-40B4-BE49-F238E27FC236}">
                <a16:creationId xmlns:a16="http://schemas.microsoft.com/office/drawing/2014/main" id="{FF6C0EF0-BF77-294E-B257-C1A2806FADE8}"/>
              </a:ext>
            </a:extLst>
          </p:cNvPr>
          <p:cNvGraphicFramePr>
            <a:graphicFrameLocks noGrp="1"/>
          </p:cNvGraphicFramePr>
          <p:nvPr>
            <p:ph idx="1"/>
            <p:extLst>
              <p:ext uri="{D42A27DB-BD31-4B8C-83A1-F6EECF244321}">
                <p14:modId xmlns:p14="http://schemas.microsoft.com/office/powerpoint/2010/main" val="1357420605"/>
              </p:ext>
            </p:extLst>
          </p:nvPr>
        </p:nvGraphicFramePr>
        <p:xfrm>
          <a:off x="838200" y="3902781"/>
          <a:ext cx="10515600" cy="2296160"/>
        </p:xfrm>
        <a:graphic>
          <a:graphicData uri="http://schemas.openxmlformats.org/drawingml/2006/table">
            <a:tbl>
              <a:tblPr firstRow="1" bandRow="1">
                <a:tableStyleId>{073A0DAA-6AF3-43AB-8588-CEC1D06C72B9}</a:tableStyleId>
              </a:tblPr>
              <a:tblGrid>
                <a:gridCol w="2628900">
                  <a:extLst>
                    <a:ext uri="{9D8B030D-6E8A-4147-A177-3AD203B41FA5}">
                      <a16:colId xmlns:a16="http://schemas.microsoft.com/office/drawing/2014/main" val="407136944"/>
                    </a:ext>
                  </a:extLst>
                </a:gridCol>
                <a:gridCol w="2628900">
                  <a:extLst>
                    <a:ext uri="{9D8B030D-6E8A-4147-A177-3AD203B41FA5}">
                      <a16:colId xmlns:a16="http://schemas.microsoft.com/office/drawing/2014/main" val="3582406595"/>
                    </a:ext>
                  </a:extLst>
                </a:gridCol>
                <a:gridCol w="2628900">
                  <a:extLst>
                    <a:ext uri="{9D8B030D-6E8A-4147-A177-3AD203B41FA5}">
                      <a16:colId xmlns:a16="http://schemas.microsoft.com/office/drawing/2014/main" val="1940353520"/>
                    </a:ext>
                  </a:extLst>
                </a:gridCol>
                <a:gridCol w="2628900">
                  <a:extLst>
                    <a:ext uri="{9D8B030D-6E8A-4147-A177-3AD203B41FA5}">
                      <a16:colId xmlns:a16="http://schemas.microsoft.com/office/drawing/2014/main" val="1326101743"/>
                    </a:ext>
                  </a:extLst>
                </a:gridCol>
              </a:tblGrid>
              <a:tr h="370840">
                <a:tc>
                  <a:txBody>
                    <a:bodyPr/>
                    <a:lstStyle/>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i="1" dirty="0" err="1"/>
                        <a:t>Candidatus</a:t>
                      </a:r>
                      <a:r>
                        <a:rPr lang="en-US" i="1" dirty="0"/>
                        <a:t> </a:t>
                      </a:r>
                      <a:r>
                        <a:rPr lang="en-US" i="1" dirty="0" err="1"/>
                        <a:t>Manganitrophus</a:t>
                      </a:r>
                      <a:r>
                        <a:rPr lang="en-US" i="1" dirty="0"/>
                        <a:t> </a:t>
                      </a:r>
                      <a:r>
                        <a:rPr lang="en-CA" i="1" dirty="0" err="1"/>
                        <a:t>noduliformans</a:t>
                      </a:r>
                      <a:endParaRPr lang="en-CA" i="1"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i="1" dirty="0" err="1"/>
                        <a:t>Candidatus</a:t>
                      </a:r>
                      <a:r>
                        <a:rPr lang="en-US" i="1" dirty="0"/>
                        <a:t> </a:t>
                      </a:r>
                      <a:r>
                        <a:rPr lang="en-US" i="1" dirty="0" err="1"/>
                        <a:t>Manganitrophus</a:t>
                      </a:r>
                      <a:r>
                        <a:rPr lang="en-US" i="1" dirty="0"/>
                        <a:t> </a:t>
                      </a:r>
                      <a:r>
                        <a:rPr lang="en-CA" i="1" dirty="0"/>
                        <a:t>GAC 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i="1" dirty="0" err="1"/>
                        <a:t>Candidatus</a:t>
                      </a:r>
                      <a:r>
                        <a:rPr lang="en-US" i="1" dirty="0"/>
                        <a:t> </a:t>
                      </a:r>
                      <a:r>
                        <a:rPr lang="en-US" i="1" dirty="0" err="1"/>
                        <a:t>Manganitrophus</a:t>
                      </a:r>
                      <a:r>
                        <a:rPr lang="en-US" i="1" dirty="0"/>
                        <a:t> </a:t>
                      </a:r>
                      <a:r>
                        <a:rPr lang="en-CA" i="1" dirty="0"/>
                        <a:t>GAC 2</a:t>
                      </a:r>
                    </a:p>
                  </a:txBody>
                  <a:tcPr/>
                </a:tc>
                <a:extLst>
                  <a:ext uri="{0D108BD9-81ED-4DB2-BD59-A6C34878D82A}">
                    <a16:rowId xmlns:a16="http://schemas.microsoft.com/office/drawing/2014/main" val="2867714388"/>
                  </a:ext>
                </a:extLst>
              </a:tr>
              <a:tr h="370840">
                <a:tc>
                  <a:txBody>
                    <a:bodyPr/>
                    <a:lstStyle/>
                    <a:p>
                      <a:r>
                        <a:rPr lang="en-US" dirty="0"/>
                        <a:t>Number of CRISPR arrays</a:t>
                      </a:r>
                    </a:p>
                  </a:txBody>
                  <a:tcPr/>
                </a:tc>
                <a:tc>
                  <a:txBody>
                    <a:bodyPr/>
                    <a:lstStyle/>
                    <a:p>
                      <a:r>
                        <a:rPr lang="en-US" dirty="0"/>
                        <a:t>5</a:t>
                      </a:r>
                    </a:p>
                  </a:txBody>
                  <a:tcPr/>
                </a:tc>
                <a:tc>
                  <a:txBody>
                    <a:bodyPr/>
                    <a:lstStyle/>
                    <a:p>
                      <a:r>
                        <a:rPr lang="en-US" dirty="0"/>
                        <a:t>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0</a:t>
                      </a:r>
                    </a:p>
                    <a:p>
                      <a:endParaRPr lang="en-US" dirty="0"/>
                    </a:p>
                  </a:txBody>
                  <a:tcPr/>
                </a:tc>
                <a:extLst>
                  <a:ext uri="{0D108BD9-81ED-4DB2-BD59-A6C34878D82A}">
                    <a16:rowId xmlns:a16="http://schemas.microsoft.com/office/drawing/2014/main" val="1905743832"/>
                  </a:ext>
                </a:extLst>
              </a:tr>
              <a:tr h="370840">
                <a:tc>
                  <a:txBody>
                    <a:bodyPr/>
                    <a:lstStyle/>
                    <a:p>
                      <a:r>
                        <a:rPr lang="en-US" dirty="0" err="1"/>
                        <a:t>AromaDeg</a:t>
                      </a:r>
                      <a:r>
                        <a:rPr lang="en-US" dirty="0"/>
                        <a:t> annotations</a:t>
                      </a:r>
                    </a:p>
                  </a:txBody>
                  <a:tcPr/>
                </a:tc>
                <a:tc>
                  <a:txBody>
                    <a:bodyPr/>
                    <a:lstStyle/>
                    <a:p>
                      <a:r>
                        <a:rPr lang="en-US" dirty="0"/>
                        <a:t>12</a:t>
                      </a:r>
                    </a:p>
                  </a:txBody>
                  <a:tcPr/>
                </a:tc>
                <a:tc>
                  <a:txBody>
                    <a:bodyPr/>
                    <a:lstStyle/>
                    <a:p>
                      <a:r>
                        <a:rPr lang="en-US" dirty="0"/>
                        <a:t>13</a:t>
                      </a:r>
                    </a:p>
                  </a:txBody>
                  <a:tcPr/>
                </a:tc>
                <a:tc>
                  <a:txBody>
                    <a:bodyPr/>
                    <a:lstStyle/>
                    <a:p>
                      <a:r>
                        <a:rPr lang="en-US" dirty="0"/>
                        <a:t>13</a:t>
                      </a:r>
                    </a:p>
                  </a:txBody>
                  <a:tcPr/>
                </a:tc>
                <a:extLst>
                  <a:ext uri="{0D108BD9-81ED-4DB2-BD59-A6C34878D82A}">
                    <a16:rowId xmlns:a16="http://schemas.microsoft.com/office/drawing/2014/main" val="364638429"/>
                  </a:ext>
                </a:extLst>
              </a:tr>
              <a:tr h="370840">
                <a:tc>
                  <a:txBody>
                    <a:bodyPr/>
                    <a:lstStyle/>
                    <a:p>
                      <a:r>
                        <a:rPr lang="en-US" dirty="0"/>
                        <a:t>CANT-HYD annotations</a:t>
                      </a:r>
                    </a:p>
                  </a:txBody>
                  <a:tcPr/>
                </a:tc>
                <a:tc>
                  <a:txBody>
                    <a:bodyPr/>
                    <a:lstStyle/>
                    <a:p>
                      <a:r>
                        <a:rPr lang="en-US" dirty="0"/>
                        <a:t>37</a:t>
                      </a:r>
                    </a:p>
                  </a:txBody>
                  <a:tcPr/>
                </a:tc>
                <a:tc>
                  <a:txBody>
                    <a:bodyPr/>
                    <a:lstStyle/>
                    <a:p>
                      <a:r>
                        <a:rPr lang="en-US" dirty="0"/>
                        <a:t>35</a:t>
                      </a:r>
                    </a:p>
                  </a:txBody>
                  <a:tcPr/>
                </a:tc>
                <a:tc>
                  <a:txBody>
                    <a:bodyPr/>
                    <a:lstStyle/>
                    <a:p>
                      <a:r>
                        <a:rPr lang="en-US" dirty="0"/>
                        <a:t>32</a:t>
                      </a:r>
                    </a:p>
                  </a:txBody>
                  <a:tcPr/>
                </a:tc>
                <a:extLst>
                  <a:ext uri="{0D108BD9-81ED-4DB2-BD59-A6C34878D82A}">
                    <a16:rowId xmlns:a16="http://schemas.microsoft.com/office/drawing/2014/main" val="2235747200"/>
                  </a:ext>
                </a:extLst>
              </a:tr>
            </a:tbl>
          </a:graphicData>
        </a:graphic>
      </p:graphicFrame>
      <p:sp>
        <p:nvSpPr>
          <p:cNvPr id="5" name="Content Placeholder 2">
            <a:extLst>
              <a:ext uri="{FF2B5EF4-FFF2-40B4-BE49-F238E27FC236}">
                <a16:creationId xmlns:a16="http://schemas.microsoft.com/office/drawing/2014/main" id="{65B0CCF9-FCDE-A54E-8D27-9FE12DA2FF9F}"/>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Cas1/Cas2/Cas3/Cas4/Cas5/Cas6/Cas7 present in CMN</a:t>
            </a:r>
          </a:p>
          <a:p>
            <a:r>
              <a:rPr lang="en-US" dirty="0"/>
              <a:t> All strains contain same UniRef50 annotations for manganese binding/transport genes</a:t>
            </a:r>
          </a:p>
          <a:p>
            <a:r>
              <a:rPr lang="en-US" dirty="0" err="1"/>
              <a:t>AromaDeg</a:t>
            </a:r>
            <a:r>
              <a:rPr lang="en-US" dirty="0"/>
              <a:t>/CANT-HYD annotations are consistent between genomes</a:t>
            </a:r>
          </a:p>
        </p:txBody>
      </p:sp>
    </p:spTree>
    <p:extLst>
      <p:ext uri="{BB962C8B-B14F-4D97-AF65-F5344CB8AC3E}">
        <p14:creationId xmlns:p14="http://schemas.microsoft.com/office/powerpoint/2010/main" val="6733249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E99726-D54A-7148-BD07-6E35A4676747}"/>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B4610A0F-0904-CD4C-AF5D-B0F0E1807AD3}"/>
              </a:ext>
            </a:extLst>
          </p:cNvPr>
          <p:cNvSpPr>
            <a:spLocks noGrp="1"/>
          </p:cNvSpPr>
          <p:nvPr>
            <p:ph idx="1"/>
          </p:nvPr>
        </p:nvSpPr>
        <p:spPr/>
        <p:txBody>
          <a:bodyPr>
            <a:normAutofit lnSpcReduction="10000"/>
          </a:bodyPr>
          <a:lstStyle/>
          <a:p>
            <a:r>
              <a:rPr lang="en-US" dirty="0"/>
              <a:t>Two new circularized genomes of recently discovered genus</a:t>
            </a:r>
          </a:p>
          <a:p>
            <a:endParaRPr lang="en-US" dirty="0"/>
          </a:p>
          <a:p>
            <a:r>
              <a:rPr lang="en-US" dirty="0"/>
              <a:t>A previously unidentified conjugative plasmid from </a:t>
            </a:r>
            <a:r>
              <a:rPr lang="en-US" i="1" dirty="0" err="1"/>
              <a:t>Candidatus</a:t>
            </a:r>
            <a:r>
              <a:rPr lang="en-US" i="1" dirty="0"/>
              <a:t> </a:t>
            </a:r>
            <a:r>
              <a:rPr lang="en-US" i="1" dirty="0" err="1"/>
              <a:t>Manganitrophus</a:t>
            </a:r>
            <a:r>
              <a:rPr lang="en-US" i="1" dirty="0"/>
              <a:t> </a:t>
            </a:r>
          </a:p>
          <a:p>
            <a:endParaRPr lang="en-US" i="1" dirty="0"/>
          </a:p>
          <a:p>
            <a:r>
              <a:rPr lang="en-US" dirty="0" err="1"/>
              <a:t>Pangenomic</a:t>
            </a:r>
            <a:r>
              <a:rPr lang="en-US" dirty="0"/>
              <a:t> analysis suggest differences in defense mechanisms, cell wall biogenesis, mobilome, and ion transport </a:t>
            </a:r>
          </a:p>
          <a:p>
            <a:endParaRPr lang="en-US" dirty="0"/>
          </a:p>
          <a:p>
            <a:r>
              <a:rPr lang="en-US" dirty="0"/>
              <a:t>Manganese transport/binding and hydrocarbon degradation conserved</a:t>
            </a:r>
          </a:p>
        </p:txBody>
      </p:sp>
    </p:spTree>
    <p:extLst>
      <p:ext uri="{BB962C8B-B14F-4D97-AF65-F5344CB8AC3E}">
        <p14:creationId xmlns:p14="http://schemas.microsoft.com/office/powerpoint/2010/main" val="2359027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9E4D4B-FF3E-CE4E-B318-7719F29EF663}"/>
              </a:ext>
            </a:extLst>
          </p:cNvPr>
          <p:cNvSpPr>
            <a:spLocks noGrp="1"/>
          </p:cNvSpPr>
          <p:nvPr>
            <p:ph type="title"/>
          </p:nvPr>
        </p:nvSpPr>
        <p:spPr/>
        <p:txBody>
          <a:bodyPr/>
          <a:lstStyle/>
          <a:p>
            <a:r>
              <a:rPr lang="en-US" dirty="0"/>
              <a:t>Acknowledgements</a:t>
            </a:r>
          </a:p>
        </p:txBody>
      </p:sp>
      <p:sp>
        <p:nvSpPr>
          <p:cNvPr id="3" name="Content Placeholder 2">
            <a:extLst>
              <a:ext uri="{FF2B5EF4-FFF2-40B4-BE49-F238E27FC236}">
                <a16:creationId xmlns:a16="http://schemas.microsoft.com/office/drawing/2014/main" id="{AC6A97DA-F7A7-FD48-94F9-EFA3558E7380}"/>
              </a:ext>
            </a:extLst>
          </p:cNvPr>
          <p:cNvSpPr>
            <a:spLocks noGrp="1"/>
          </p:cNvSpPr>
          <p:nvPr>
            <p:ph idx="1"/>
          </p:nvPr>
        </p:nvSpPr>
        <p:spPr>
          <a:xfrm>
            <a:off x="838200" y="1825625"/>
            <a:ext cx="2853267" cy="4351338"/>
          </a:xfrm>
        </p:spPr>
        <p:txBody>
          <a:bodyPr/>
          <a:lstStyle/>
          <a:p>
            <a:pPr marL="0" indent="0">
              <a:buNone/>
            </a:pPr>
            <a:r>
              <a:rPr lang="en-US" b="1" dirty="0" err="1"/>
              <a:t>Gloor</a:t>
            </a:r>
            <a:r>
              <a:rPr lang="en-US" b="1" dirty="0"/>
              <a:t> Lab:</a:t>
            </a:r>
          </a:p>
          <a:p>
            <a:pPr marL="0" indent="0">
              <a:buNone/>
            </a:pPr>
            <a:r>
              <a:rPr lang="en-US" dirty="0"/>
              <a:t>Dan </a:t>
            </a:r>
            <a:r>
              <a:rPr lang="en-US" dirty="0" err="1"/>
              <a:t>Giguere</a:t>
            </a:r>
            <a:r>
              <a:rPr lang="en-US" dirty="0"/>
              <a:t> </a:t>
            </a:r>
          </a:p>
          <a:p>
            <a:pPr marL="0" indent="0">
              <a:buNone/>
            </a:pPr>
            <a:r>
              <a:rPr lang="en-US" dirty="0"/>
              <a:t>Henry Say</a:t>
            </a:r>
          </a:p>
          <a:p>
            <a:pPr marL="0" indent="0">
              <a:buNone/>
            </a:pPr>
            <a:endParaRPr lang="en-US" dirty="0"/>
          </a:p>
        </p:txBody>
      </p:sp>
      <p:sp>
        <p:nvSpPr>
          <p:cNvPr id="5" name="Content Placeholder 2">
            <a:extLst>
              <a:ext uri="{FF2B5EF4-FFF2-40B4-BE49-F238E27FC236}">
                <a16:creationId xmlns:a16="http://schemas.microsoft.com/office/drawing/2014/main" id="{5786941F-9281-8F4D-920A-6A0EFFE18871}"/>
              </a:ext>
            </a:extLst>
          </p:cNvPr>
          <p:cNvSpPr txBox="1">
            <a:spLocks/>
          </p:cNvSpPr>
          <p:nvPr/>
        </p:nvSpPr>
        <p:spPr>
          <a:xfrm>
            <a:off x="4065411" y="1690688"/>
            <a:ext cx="4061178"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b="1" dirty="0"/>
              <a:t>Advisory Committee: </a:t>
            </a:r>
          </a:p>
          <a:p>
            <a:pPr marL="0" indent="0" algn="ctr">
              <a:buFont typeface="Arial" panose="020B0604020202020204" pitchFamily="34" charset="0"/>
              <a:buNone/>
            </a:pPr>
            <a:r>
              <a:rPr lang="en-US" dirty="0"/>
              <a:t>Greg </a:t>
            </a:r>
            <a:r>
              <a:rPr lang="en-US" dirty="0" err="1"/>
              <a:t>Gloor</a:t>
            </a:r>
            <a:endParaRPr lang="en-US" dirty="0"/>
          </a:p>
          <a:p>
            <a:pPr marL="0" indent="0" algn="ctr">
              <a:buFont typeface="Arial" panose="020B0604020202020204" pitchFamily="34" charset="0"/>
              <a:buNone/>
            </a:pPr>
            <a:r>
              <a:rPr lang="en-US" dirty="0"/>
              <a:t>David </a:t>
            </a:r>
            <a:r>
              <a:rPr lang="en-US" dirty="0" err="1"/>
              <a:t>Edgell</a:t>
            </a:r>
            <a:endParaRPr lang="en-US" dirty="0"/>
          </a:p>
          <a:p>
            <a:pPr marL="0" indent="0" algn="ctr">
              <a:buFont typeface="Arial" panose="020B0604020202020204" pitchFamily="34" charset="0"/>
              <a:buNone/>
            </a:pPr>
            <a:r>
              <a:rPr lang="en-US" dirty="0"/>
              <a:t>Robert </a:t>
            </a:r>
            <a:r>
              <a:rPr lang="en-US" dirty="0" err="1"/>
              <a:t>Hegele</a:t>
            </a:r>
            <a:endParaRPr lang="en-US" dirty="0"/>
          </a:p>
          <a:p>
            <a:pPr marL="0" indent="0" algn="ctr">
              <a:buFont typeface="Arial" panose="020B0604020202020204" pitchFamily="34" charset="0"/>
              <a:buNone/>
            </a:pPr>
            <a:endParaRPr lang="en-US" dirty="0"/>
          </a:p>
        </p:txBody>
      </p:sp>
      <p:sp>
        <p:nvSpPr>
          <p:cNvPr id="6" name="Content Placeholder 2">
            <a:extLst>
              <a:ext uri="{FF2B5EF4-FFF2-40B4-BE49-F238E27FC236}">
                <a16:creationId xmlns:a16="http://schemas.microsoft.com/office/drawing/2014/main" id="{A2243480-002F-AA4A-BD55-C659AAA81254}"/>
              </a:ext>
            </a:extLst>
          </p:cNvPr>
          <p:cNvSpPr txBox="1">
            <a:spLocks/>
          </p:cNvSpPr>
          <p:nvPr/>
        </p:nvSpPr>
        <p:spPr>
          <a:xfrm>
            <a:off x="7292622" y="1690688"/>
            <a:ext cx="4061178"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b="1" dirty="0"/>
              <a:t>Funding Sources:</a:t>
            </a:r>
          </a:p>
          <a:p>
            <a:pPr marL="0" indent="0" algn="r">
              <a:buFont typeface="Arial" panose="020B0604020202020204" pitchFamily="34" charset="0"/>
              <a:buNone/>
            </a:pPr>
            <a:r>
              <a:rPr lang="en-US" dirty="0"/>
              <a:t>Suncor Energy</a:t>
            </a:r>
          </a:p>
          <a:p>
            <a:pPr marL="0" indent="0" algn="r">
              <a:buFont typeface="Arial" panose="020B0604020202020204" pitchFamily="34" charset="0"/>
              <a:buNone/>
            </a:pPr>
            <a:r>
              <a:rPr lang="en-US" dirty="0"/>
              <a:t>Schulich School of Medicine</a:t>
            </a:r>
          </a:p>
          <a:p>
            <a:pPr marL="0" indent="0" algn="r">
              <a:buFont typeface="Arial" panose="020B0604020202020204" pitchFamily="34" charset="0"/>
              <a:buNone/>
            </a:pPr>
            <a:endParaRPr lang="en-US" dirty="0"/>
          </a:p>
        </p:txBody>
      </p:sp>
      <p:pic>
        <p:nvPicPr>
          <p:cNvPr id="7" name="Picture 6">
            <a:extLst>
              <a:ext uri="{FF2B5EF4-FFF2-40B4-BE49-F238E27FC236}">
                <a16:creationId xmlns:a16="http://schemas.microsoft.com/office/drawing/2014/main" id="{B9EAFDE8-2AC6-5E45-8A60-74D048BD0496}"/>
              </a:ext>
            </a:extLst>
          </p:cNvPr>
          <p:cNvPicPr>
            <a:picLocks noChangeAspect="1"/>
          </p:cNvPicPr>
          <p:nvPr/>
        </p:nvPicPr>
        <p:blipFill>
          <a:blip r:embed="rId3"/>
          <a:stretch>
            <a:fillRect/>
          </a:stretch>
        </p:blipFill>
        <p:spPr>
          <a:xfrm>
            <a:off x="1996017" y="4694061"/>
            <a:ext cx="4406900" cy="1841500"/>
          </a:xfrm>
          <a:prstGeom prst="rect">
            <a:avLst/>
          </a:prstGeom>
        </p:spPr>
      </p:pic>
      <p:pic>
        <p:nvPicPr>
          <p:cNvPr id="8" name="Picture 7">
            <a:extLst>
              <a:ext uri="{FF2B5EF4-FFF2-40B4-BE49-F238E27FC236}">
                <a16:creationId xmlns:a16="http://schemas.microsoft.com/office/drawing/2014/main" id="{FF753B73-6AA0-5344-94CE-F0EADF5FD9F6}"/>
              </a:ext>
            </a:extLst>
          </p:cNvPr>
          <p:cNvPicPr>
            <a:picLocks noChangeAspect="1"/>
          </p:cNvPicPr>
          <p:nvPr/>
        </p:nvPicPr>
        <p:blipFill>
          <a:blip r:embed="rId4"/>
          <a:stretch>
            <a:fillRect/>
          </a:stretch>
        </p:blipFill>
        <p:spPr>
          <a:xfrm>
            <a:off x="6776861" y="4935361"/>
            <a:ext cx="5092700" cy="1600200"/>
          </a:xfrm>
          <a:prstGeom prst="rect">
            <a:avLst/>
          </a:prstGeom>
        </p:spPr>
      </p:pic>
    </p:spTree>
    <p:extLst>
      <p:ext uri="{BB962C8B-B14F-4D97-AF65-F5344CB8AC3E}">
        <p14:creationId xmlns:p14="http://schemas.microsoft.com/office/powerpoint/2010/main" val="11866642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7604EE-20F1-F342-ADAB-B622E289793A}"/>
              </a:ext>
            </a:extLst>
          </p:cNvPr>
          <p:cNvSpPr>
            <a:spLocks noGrp="1"/>
          </p:cNvSpPr>
          <p:nvPr>
            <p:ph type="title"/>
          </p:nvPr>
        </p:nvSpPr>
        <p:spPr/>
        <p:txBody>
          <a:bodyPr/>
          <a:lstStyle/>
          <a:p>
            <a:r>
              <a:rPr lang="en-US" dirty="0"/>
              <a:t>Introduction – </a:t>
            </a:r>
            <a:r>
              <a:rPr lang="en-US" dirty="0" err="1"/>
              <a:t>Pangenomics</a:t>
            </a:r>
            <a:endParaRPr lang="en-US" dirty="0"/>
          </a:p>
        </p:txBody>
      </p:sp>
      <p:sp>
        <p:nvSpPr>
          <p:cNvPr id="3" name="Content Placeholder 2">
            <a:extLst>
              <a:ext uri="{FF2B5EF4-FFF2-40B4-BE49-F238E27FC236}">
                <a16:creationId xmlns:a16="http://schemas.microsoft.com/office/drawing/2014/main" id="{8DBF071C-0929-CF4F-82F6-D26D44FC507A}"/>
              </a:ext>
            </a:extLst>
          </p:cNvPr>
          <p:cNvSpPr>
            <a:spLocks noGrp="1"/>
          </p:cNvSpPr>
          <p:nvPr>
            <p:ph idx="1"/>
          </p:nvPr>
        </p:nvSpPr>
        <p:spPr/>
        <p:txBody>
          <a:bodyPr/>
          <a:lstStyle/>
          <a:p>
            <a:r>
              <a:rPr lang="en-US" dirty="0"/>
              <a:t>Pan-genome refers to the </a:t>
            </a:r>
            <a:r>
              <a:rPr lang="en-US" b="1" dirty="0"/>
              <a:t>total gene content </a:t>
            </a:r>
            <a:r>
              <a:rPr lang="en-US" dirty="0"/>
              <a:t>from all strains within a clade</a:t>
            </a:r>
          </a:p>
          <a:p>
            <a:endParaRPr lang="en-US" dirty="0"/>
          </a:p>
          <a:p>
            <a:r>
              <a:rPr lang="en-US" b="1" dirty="0"/>
              <a:t>Core genome </a:t>
            </a:r>
            <a:r>
              <a:rPr lang="en-US" dirty="0"/>
              <a:t>– genes that persist in </a:t>
            </a:r>
            <a:r>
              <a:rPr lang="en-US" b="1" dirty="0"/>
              <a:t>all strains</a:t>
            </a:r>
          </a:p>
          <a:p>
            <a:endParaRPr lang="en-US" b="1" dirty="0"/>
          </a:p>
          <a:p>
            <a:r>
              <a:rPr lang="en-US" b="1" dirty="0"/>
              <a:t>Accessory genome </a:t>
            </a:r>
            <a:r>
              <a:rPr lang="en-US" dirty="0"/>
              <a:t>– genes that are present in </a:t>
            </a:r>
            <a:r>
              <a:rPr lang="en-US" b="1" dirty="0"/>
              <a:t>some or one </a:t>
            </a:r>
            <a:r>
              <a:rPr lang="en-US" dirty="0"/>
              <a:t>strain, related to bacterial adaptation to an environment</a:t>
            </a:r>
          </a:p>
        </p:txBody>
      </p:sp>
    </p:spTree>
    <p:extLst>
      <p:ext uri="{BB962C8B-B14F-4D97-AF65-F5344CB8AC3E}">
        <p14:creationId xmlns:p14="http://schemas.microsoft.com/office/powerpoint/2010/main" val="9309753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B5B0C6-0FD9-D44F-8FF2-67674125AD09}"/>
              </a:ext>
            </a:extLst>
          </p:cNvPr>
          <p:cNvSpPr>
            <a:spLocks noGrp="1"/>
          </p:cNvSpPr>
          <p:nvPr>
            <p:ph type="title"/>
          </p:nvPr>
        </p:nvSpPr>
        <p:spPr/>
        <p:txBody>
          <a:bodyPr/>
          <a:lstStyle/>
          <a:p>
            <a:r>
              <a:rPr lang="en-US" dirty="0"/>
              <a:t>Introduction – </a:t>
            </a:r>
            <a:r>
              <a:rPr lang="en-US" i="1" dirty="0" err="1"/>
              <a:t>Candidatus</a:t>
            </a:r>
            <a:r>
              <a:rPr lang="en-US" i="1" dirty="0"/>
              <a:t> </a:t>
            </a:r>
            <a:r>
              <a:rPr lang="en-US" i="1" dirty="0" err="1"/>
              <a:t>Manganitrophus</a:t>
            </a:r>
            <a:r>
              <a:rPr lang="en-US" i="1" dirty="0"/>
              <a:t> </a:t>
            </a:r>
          </a:p>
        </p:txBody>
      </p:sp>
      <p:sp>
        <p:nvSpPr>
          <p:cNvPr id="3" name="Content Placeholder 2">
            <a:extLst>
              <a:ext uri="{FF2B5EF4-FFF2-40B4-BE49-F238E27FC236}">
                <a16:creationId xmlns:a16="http://schemas.microsoft.com/office/drawing/2014/main" id="{BB419530-5CC3-C449-8F66-925B27873E45}"/>
              </a:ext>
            </a:extLst>
          </p:cNvPr>
          <p:cNvSpPr>
            <a:spLocks noGrp="1"/>
          </p:cNvSpPr>
          <p:nvPr>
            <p:ph idx="1"/>
          </p:nvPr>
        </p:nvSpPr>
        <p:spPr/>
        <p:txBody>
          <a:bodyPr/>
          <a:lstStyle/>
          <a:p>
            <a:r>
              <a:rPr lang="en-US" dirty="0"/>
              <a:t>Genus first described in 2020 (Yu and Leadbetter 2020)</a:t>
            </a:r>
          </a:p>
          <a:p>
            <a:r>
              <a:rPr lang="en-US" dirty="0"/>
              <a:t>Only contains a single member species, </a:t>
            </a:r>
            <a:r>
              <a:rPr lang="en-US" i="1" dirty="0" err="1"/>
              <a:t>Candidatus</a:t>
            </a:r>
            <a:r>
              <a:rPr lang="en-US" i="1" dirty="0"/>
              <a:t> </a:t>
            </a:r>
            <a:r>
              <a:rPr lang="en-US" i="1" dirty="0" err="1"/>
              <a:t>Manganitrophus</a:t>
            </a:r>
            <a:r>
              <a:rPr lang="en-US" i="1" dirty="0"/>
              <a:t> </a:t>
            </a:r>
            <a:r>
              <a:rPr lang="en-CA" i="1" dirty="0" err="1"/>
              <a:t>noduliformans</a:t>
            </a:r>
            <a:endParaRPr lang="en-CA" i="1" dirty="0"/>
          </a:p>
          <a:p>
            <a:r>
              <a:rPr lang="en-CA" dirty="0"/>
              <a:t>Authors demonstrated the ability of the species to oxidize manganese and fixate carbon through the reverse tricarboxylic acid cycle </a:t>
            </a:r>
            <a:endParaRPr lang="en-US" dirty="0"/>
          </a:p>
        </p:txBody>
      </p:sp>
      <p:sp>
        <p:nvSpPr>
          <p:cNvPr id="4" name="TextBox 3">
            <a:extLst>
              <a:ext uri="{FF2B5EF4-FFF2-40B4-BE49-F238E27FC236}">
                <a16:creationId xmlns:a16="http://schemas.microsoft.com/office/drawing/2014/main" id="{E9F8885C-E313-B84E-86EA-063682DE757A}"/>
              </a:ext>
            </a:extLst>
          </p:cNvPr>
          <p:cNvSpPr txBox="1"/>
          <p:nvPr/>
        </p:nvSpPr>
        <p:spPr>
          <a:xfrm>
            <a:off x="5690587" y="6538863"/>
            <a:ext cx="6585457" cy="246221"/>
          </a:xfrm>
          <a:prstGeom prst="rect">
            <a:avLst/>
          </a:prstGeom>
          <a:noFill/>
        </p:spPr>
        <p:txBody>
          <a:bodyPr wrap="none" rtlCol="0">
            <a:spAutoFit/>
          </a:bodyPr>
          <a:lstStyle/>
          <a:p>
            <a:r>
              <a:rPr lang="en-CA" sz="1000" dirty="0"/>
              <a:t>Yu, H., &amp; Leadbetter, J. R. (2020). Bacterial chemolithoautotrophy via manganese oxidation. </a:t>
            </a:r>
            <a:r>
              <a:rPr lang="en-CA" sz="1000" i="1" dirty="0"/>
              <a:t>Nature</a:t>
            </a:r>
            <a:r>
              <a:rPr lang="en-CA" sz="1000" dirty="0"/>
              <a:t>, </a:t>
            </a:r>
            <a:r>
              <a:rPr lang="en-CA" sz="1000" i="1" dirty="0"/>
              <a:t>583</a:t>
            </a:r>
            <a:r>
              <a:rPr lang="en-CA" sz="1000" dirty="0"/>
              <a:t>(7816), 453–458. </a:t>
            </a:r>
            <a:endParaRPr lang="en-US" sz="1000" dirty="0"/>
          </a:p>
        </p:txBody>
      </p:sp>
      <p:pic>
        <p:nvPicPr>
          <p:cNvPr id="10" name="Picture 9">
            <a:extLst>
              <a:ext uri="{FF2B5EF4-FFF2-40B4-BE49-F238E27FC236}">
                <a16:creationId xmlns:a16="http://schemas.microsoft.com/office/drawing/2014/main" id="{C8C71514-167F-CC42-8880-A46B4E2BA8D0}"/>
              </a:ext>
            </a:extLst>
          </p:cNvPr>
          <p:cNvPicPr>
            <a:picLocks noChangeAspect="1"/>
          </p:cNvPicPr>
          <p:nvPr/>
        </p:nvPicPr>
        <p:blipFill rotWithShape="1">
          <a:blip r:embed="rId3"/>
          <a:srcRect l="-548" t="75227" r="-1"/>
          <a:stretch/>
        </p:blipFill>
        <p:spPr>
          <a:xfrm>
            <a:off x="2805937" y="4063672"/>
            <a:ext cx="6580126" cy="2294241"/>
          </a:xfrm>
          <a:prstGeom prst="rect">
            <a:avLst/>
          </a:prstGeom>
        </p:spPr>
      </p:pic>
    </p:spTree>
    <p:extLst>
      <p:ext uri="{BB962C8B-B14F-4D97-AF65-F5344CB8AC3E}">
        <p14:creationId xmlns:p14="http://schemas.microsoft.com/office/powerpoint/2010/main" val="22720199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DB6406-1B89-A744-899C-E52FE58D3F32}"/>
              </a:ext>
            </a:extLst>
          </p:cNvPr>
          <p:cNvSpPr>
            <a:spLocks noGrp="1"/>
          </p:cNvSpPr>
          <p:nvPr>
            <p:ph type="title"/>
          </p:nvPr>
        </p:nvSpPr>
        <p:spPr/>
        <p:txBody>
          <a:bodyPr/>
          <a:lstStyle/>
          <a:p>
            <a:r>
              <a:rPr lang="en-US" dirty="0"/>
              <a:t>Introduction – Sample Characteristics</a:t>
            </a:r>
          </a:p>
        </p:txBody>
      </p:sp>
      <p:pic>
        <p:nvPicPr>
          <p:cNvPr id="5" name="Content Placeholder 4">
            <a:extLst>
              <a:ext uri="{FF2B5EF4-FFF2-40B4-BE49-F238E27FC236}">
                <a16:creationId xmlns:a16="http://schemas.microsoft.com/office/drawing/2014/main" id="{CFC964B7-F443-4647-B08C-6D0B87F83F21}"/>
              </a:ext>
            </a:extLst>
          </p:cNvPr>
          <p:cNvPicPr>
            <a:picLocks noGrp="1" noChangeAspect="1"/>
          </p:cNvPicPr>
          <p:nvPr>
            <p:ph idx="1"/>
          </p:nvPr>
        </p:nvPicPr>
        <p:blipFill>
          <a:blip r:embed="rId3"/>
          <a:stretch>
            <a:fillRect/>
          </a:stretch>
        </p:blipFill>
        <p:spPr>
          <a:xfrm>
            <a:off x="7696424" y="3575481"/>
            <a:ext cx="4239112" cy="2781917"/>
          </a:xfrm>
        </p:spPr>
      </p:pic>
      <p:sp>
        <p:nvSpPr>
          <p:cNvPr id="6" name="TextBox 5">
            <a:extLst>
              <a:ext uri="{FF2B5EF4-FFF2-40B4-BE49-F238E27FC236}">
                <a16:creationId xmlns:a16="http://schemas.microsoft.com/office/drawing/2014/main" id="{F60176C3-ACAC-C84E-B6A6-CFEF8DD44CA1}"/>
              </a:ext>
            </a:extLst>
          </p:cNvPr>
          <p:cNvSpPr txBox="1"/>
          <p:nvPr/>
        </p:nvSpPr>
        <p:spPr>
          <a:xfrm>
            <a:off x="8103231" y="6462725"/>
            <a:ext cx="4007828" cy="261610"/>
          </a:xfrm>
          <a:prstGeom prst="rect">
            <a:avLst/>
          </a:prstGeom>
          <a:noFill/>
        </p:spPr>
        <p:txBody>
          <a:bodyPr wrap="none" rtlCol="0">
            <a:spAutoFit/>
          </a:bodyPr>
          <a:lstStyle/>
          <a:p>
            <a:r>
              <a:rPr lang="en-US" sz="1100" dirty="0"/>
              <a:t>Image: https://</a:t>
            </a:r>
            <a:r>
              <a:rPr lang="en-US" sz="1100" dirty="0" err="1"/>
              <a:t>www.flickr.com</a:t>
            </a:r>
            <a:r>
              <a:rPr lang="en-US" sz="1100" dirty="0"/>
              <a:t>/photos/</a:t>
            </a:r>
            <a:r>
              <a:rPr lang="en-US" sz="1100" dirty="0" err="1"/>
              <a:t>suncorenergy</a:t>
            </a:r>
            <a:r>
              <a:rPr lang="en-US" sz="1100" dirty="0"/>
              <a:t>/4777170633</a:t>
            </a:r>
          </a:p>
        </p:txBody>
      </p:sp>
      <p:pic>
        <p:nvPicPr>
          <p:cNvPr id="8" name="Picture 7">
            <a:extLst>
              <a:ext uri="{FF2B5EF4-FFF2-40B4-BE49-F238E27FC236}">
                <a16:creationId xmlns:a16="http://schemas.microsoft.com/office/drawing/2014/main" id="{DDF1108B-61C4-364E-9B29-B15233D1F761}"/>
              </a:ext>
            </a:extLst>
          </p:cNvPr>
          <p:cNvPicPr>
            <a:picLocks noChangeAspect="1"/>
          </p:cNvPicPr>
          <p:nvPr/>
        </p:nvPicPr>
        <p:blipFill>
          <a:blip r:embed="rId4"/>
          <a:stretch>
            <a:fillRect/>
          </a:stretch>
        </p:blipFill>
        <p:spPr>
          <a:xfrm>
            <a:off x="381000" y="3220498"/>
            <a:ext cx="4724400" cy="3136900"/>
          </a:xfrm>
          <a:prstGeom prst="rect">
            <a:avLst/>
          </a:prstGeom>
        </p:spPr>
      </p:pic>
      <p:sp>
        <p:nvSpPr>
          <p:cNvPr id="9" name="TextBox 8">
            <a:extLst>
              <a:ext uri="{FF2B5EF4-FFF2-40B4-BE49-F238E27FC236}">
                <a16:creationId xmlns:a16="http://schemas.microsoft.com/office/drawing/2014/main" id="{0D46A692-F307-B940-A889-0031ADD07532}"/>
              </a:ext>
            </a:extLst>
          </p:cNvPr>
          <p:cNvSpPr txBox="1"/>
          <p:nvPr/>
        </p:nvSpPr>
        <p:spPr>
          <a:xfrm>
            <a:off x="381000" y="6474833"/>
            <a:ext cx="6011582" cy="261610"/>
          </a:xfrm>
          <a:prstGeom prst="rect">
            <a:avLst/>
          </a:prstGeom>
          <a:noFill/>
        </p:spPr>
        <p:txBody>
          <a:bodyPr wrap="none" rtlCol="0">
            <a:spAutoFit/>
          </a:bodyPr>
          <a:lstStyle/>
          <a:p>
            <a:r>
              <a:rPr lang="en-US" sz="1100" dirty="0"/>
              <a:t>Image: https://</a:t>
            </a:r>
            <a:r>
              <a:rPr lang="en-US" sz="1100" dirty="0" err="1"/>
              <a:t>www.health.state.mn.us</a:t>
            </a:r>
            <a:r>
              <a:rPr lang="en-US" sz="1100" dirty="0"/>
              <a:t>/communities/environment/hazardous/topics/</a:t>
            </a:r>
            <a:r>
              <a:rPr lang="en-US" sz="1100" dirty="0" err="1"/>
              <a:t>gac.html#types</a:t>
            </a:r>
            <a:endParaRPr lang="en-US" sz="1100" dirty="0"/>
          </a:p>
        </p:txBody>
      </p:sp>
      <p:sp>
        <p:nvSpPr>
          <p:cNvPr id="13" name="Content Placeholder 2">
            <a:extLst>
              <a:ext uri="{FF2B5EF4-FFF2-40B4-BE49-F238E27FC236}">
                <a16:creationId xmlns:a16="http://schemas.microsoft.com/office/drawing/2014/main" id="{3F34A3E3-2E97-3C4C-BD28-CF57A5ECEC62}"/>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CA" dirty="0"/>
              <a:t>Metal and hydrocarbon-contaminated wastewater is filtered through GAC system</a:t>
            </a:r>
          </a:p>
          <a:p>
            <a:r>
              <a:rPr lang="en-CA" dirty="0"/>
              <a:t>Biofilms form over time on the filters, eventually forcing replacement</a:t>
            </a:r>
            <a:endParaRPr lang="en-US" dirty="0"/>
          </a:p>
        </p:txBody>
      </p:sp>
    </p:spTree>
    <p:extLst>
      <p:ext uri="{BB962C8B-B14F-4D97-AF65-F5344CB8AC3E}">
        <p14:creationId xmlns:p14="http://schemas.microsoft.com/office/powerpoint/2010/main" val="7002370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Rectangle 63">
            <a:extLst>
              <a:ext uri="{FF2B5EF4-FFF2-40B4-BE49-F238E27FC236}">
                <a16:creationId xmlns:a16="http://schemas.microsoft.com/office/drawing/2014/main" id="{D14016E9-1C3A-3442-94B9-1549198F15B1}"/>
              </a:ext>
            </a:extLst>
          </p:cNvPr>
          <p:cNvSpPr/>
          <p:nvPr/>
        </p:nvSpPr>
        <p:spPr>
          <a:xfrm>
            <a:off x="8953079" y="3420999"/>
            <a:ext cx="1711342" cy="1677649"/>
          </a:xfrm>
          <a:prstGeom prst="rect">
            <a:avLst/>
          </a:prstGeom>
          <a:solidFill>
            <a:schemeClr val="bg1"/>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A6225D9-17D3-434A-AF51-A68BCC3C8FDA}"/>
              </a:ext>
            </a:extLst>
          </p:cNvPr>
          <p:cNvSpPr>
            <a:spLocks noGrp="1"/>
          </p:cNvSpPr>
          <p:nvPr>
            <p:ph type="title"/>
          </p:nvPr>
        </p:nvSpPr>
        <p:spPr/>
        <p:txBody>
          <a:bodyPr/>
          <a:lstStyle/>
          <a:p>
            <a:r>
              <a:rPr lang="en-US" dirty="0"/>
              <a:t>Methods – Assembly of CM_gac_1 </a:t>
            </a:r>
          </a:p>
        </p:txBody>
      </p:sp>
      <p:sp>
        <p:nvSpPr>
          <p:cNvPr id="3" name="Content Placeholder 2">
            <a:extLst>
              <a:ext uri="{FF2B5EF4-FFF2-40B4-BE49-F238E27FC236}">
                <a16:creationId xmlns:a16="http://schemas.microsoft.com/office/drawing/2014/main" id="{84C28052-BF72-714F-BDAD-94B311DC208F}"/>
              </a:ext>
            </a:extLst>
          </p:cNvPr>
          <p:cNvSpPr>
            <a:spLocks noGrp="1"/>
          </p:cNvSpPr>
          <p:nvPr>
            <p:ph idx="1"/>
          </p:nvPr>
        </p:nvSpPr>
        <p:spPr>
          <a:xfrm>
            <a:off x="838200" y="1825625"/>
            <a:ext cx="10515600" cy="962731"/>
          </a:xfrm>
        </p:spPr>
        <p:txBody>
          <a:bodyPr/>
          <a:lstStyle/>
          <a:p>
            <a:r>
              <a:rPr lang="en-US" dirty="0"/>
              <a:t>Genome was circularized through standard metagenomic assembly with </a:t>
            </a:r>
            <a:r>
              <a:rPr lang="en-US" dirty="0" err="1"/>
              <a:t>metaFlye</a:t>
            </a:r>
            <a:r>
              <a:rPr lang="en-US" dirty="0"/>
              <a:t> utilizing Oxford Nanopore sequencing reads</a:t>
            </a:r>
          </a:p>
        </p:txBody>
      </p:sp>
      <p:cxnSp>
        <p:nvCxnSpPr>
          <p:cNvPr id="5" name="Straight Connector 4">
            <a:extLst>
              <a:ext uri="{FF2B5EF4-FFF2-40B4-BE49-F238E27FC236}">
                <a16:creationId xmlns:a16="http://schemas.microsoft.com/office/drawing/2014/main" id="{D22B19B1-6A2B-D04D-9704-3947863540B9}"/>
              </a:ext>
            </a:extLst>
          </p:cNvPr>
          <p:cNvCxnSpPr/>
          <p:nvPr/>
        </p:nvCxnSpPr>
        <p:spPr>
          <a:xfrm>
            <a:off x="1072648" y="4309960"/>
            <a:ext cx="2032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CB159461-B654-0940-BE6E-E182D803DDDA}"/>
              </a:ext>
            </a:extLst>
          </p:cNvPr>
          <p:cNvCxnSpPr/>
          <p:nvPr/>
        </p:nvCxnSpPr>
        <p:spPr>
          <a:xfrm>
            <a:off x="708171" y="5403393"/>
            <a:ext cx="2032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ECF77B38-875E-3A4A-971C-2607D6F940D3}"/>
              </a:ext>
            </a:extLst>
          </p:cNvPr>
          <p:cNvCxnSpPr/>
          <p:nvPr/>
        </p:nvCxnSpPr>
        <p:spPr>
          <a:xfrm>
            <a:off x="1377448" y="4614760"/>
            <a:ext cx="2032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E1BDEA7E-4C04-B246-8405-7F74DE6DDD47}"/>
              </a:ext>
            </a:extLst>
          </p:cNvPr>
          <p:cNvCxnSpPr/>
          <p:nvPr/>
        </p:nvCxnSpPr>
        <p:spPr>
          <a:xfrm>
            <a:off x="1012971" y="5032778"/>
            <a:ext cx="2032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262F351B-F67C-0545-A95D-AA6308937E6E}"/>
              </a:ext>
            </a:extLst>
          </p:cNvPr>
          <p:cNvCxnSpPr/>
          <p:nvPr/>
        </p:nvCxnSpPr>
        <p:spPr>
          <a:xfrm>
            <a:off x="2531053" y="4767160"/>
            <a:ext cx="2032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0BDF3ECC-D14B-EC49-8520-45F9DF0ADF2E}"/>
              </a:ext>
            </a:extLst>
          </p:cNvPr>
          <p:cNvCxnSpPr/>
          <p:nvPr/>
        </p:nvCxnSpPr>
        <p:spPr>
          <a:xfrm>
            <a:off x="2130571" y="5258391"/>
            <a:ext cx="2032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72F7B247-DAAA-EC48-A238-D765FCD7A074}"/>
              </a:ext>
            </a:extLst>
          </p:cNvPr>
          <p:cNvCxnSpPr>
            <a:cxnSpLocks/>
          </p:cNvCxnSpPr>
          <p:nvPr/>
        </p:nvCxnSpPr>
        <p:spPr>
          <a:xfrm>
            <a:off x="1713321" y="4851498"/>
            <a:ext cx="3048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9EE8E8B-1A13-C54C-85DA-7B6E47BADA3C}"/>
              </a:ext>
            </a:extLst>
          </p:cNvPr>
          <p:cNvCxnSpPr>
            <a:cxnSpLocks/>
          </p:cNvCxnSpPr>
          <p:nvPr/>
        </p:nvCxnSpPr>
        <p:spPr>
          <a:xfrm>
            <a:off x="963651" y="5180740"/>
            <a:ext cx="74967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A2E2D702-9375-E347-973C-41A42E4E45A6}"/>
              </a:ext>
            </a:extLst>
          </p:cNvPr>
          <p:cNvCxnSpPr>
            <a:cxnSpLocks/>
          </p:cNvCxnSpPr>
          <p:nvPr/>
        </p:nvCxnSpPr>
        <p:spPr>
          <a:xfrm>
            <a:off x="1781383" y="5617937"/>
            <a:ext cx="74967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6C51B37B-56DF-6B48-B50C-BB1D8552C4A2}"/>
              </a:ext>
            </a:extLst>
          </p:cNvPr>
          <p:cNvCxnSpPr>
            <a:cxnSpLocks/>
          </p:cNvCxnSpPr>
          <p:nvPr/>
        </p:nvCxnSpPr>
        <p:spPr>
          <a:xfrm>
            <a:off x="1072648" y="4772367"/>
            <a:ext cx="74967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44A8A83-0FCF-BB4C-8C31-916156B50EDF}"/>
              </a:ext>
            </a:extLst>
          </p:cNvPr>
          <p:cNvCxnSpPr>
            <a:cxnSpLocks/>
          </p:cNvCxnSpPr>
          <p:nvPr/>
        </p:nvCxnSpPr>
        <p:spPr>
          <a:xfrm>
            <a:off x="2365336" y="4484555"/>
            <a:ext cx="74967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BA182B89-B243-9340-8B92-F77D1F5B0079}"/>
              </a:ext>
            </a:extLst>
          </p:cNvPr>
          <p:cNvCxnSpPr>
            <a:cxnSpLocks/>
          </p:cNvCxnSpPr>
          <p:nvPr/>
        </p:nvCxnSpPr>
        <p:spPr>
          <a:xfrm>
            <a:off x="2365336" y="4895175"/>
            <a:ext cx="74967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CA4863C4-8D76-1245-BC07-C10AF3788B8A}"/>
              </a:ext>
            </a:extLst>
          </p:cNvPr>
          <p:cNvCxnSpPr>
            <a:cxnSpLocks/>
          </p:cNvCxnSpPr>
          <p:nvPr/>
        </p:nvCxnSpPr>
        <p:spPr>
          <a:xfrm>
            <a:off x="3571713" y="5528448"/>
            <a:ext cx="74967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35503A9-576D-6240-BF82-73E66B54370C}"/>
              </a:ext>
            </a:extLst>
          </p:cNvPr>
          <p:cNvCxnSpPr>
            <a:cxnSpLocks/>
          </p:cNvCxnSpPr>
          <p:nvPr/>
        </p:nvCxnSpPr>
        <p:spPr>
          <a:xfrm>
            <a:off x="3321165" y="4484555"/>
            <a:ext cx="74967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5927AEF-62A7-3A41-8BAC-489D52D66996}"/>
              </a:ext>
            </a:extLst>
          </p:cNvPr>
          <p:cNvCxnSpPr>
            <a:cxnSpLocks/>
          </p:cNvCxnSpPr>
          <p:nvPr/>
        </p:nvCxnSpPr>
        <p:spPr>
          <a:xfrm>
            <a:off x="2892571" y="5501047"/>
            <a:ext cx="3048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A950FB03-403C-8446-AD3F-BD71FFD7A3E0}"/>
              </a:ext>
            </a:extLst>
          </p:cNvPr>
          <p:cNvCxnSpPr>
            <a:cxnSpLocks/>
          </p:cNvCxnSpPr>
          <p:nvPr/>
        </p:nvCxnSpPr>
        <p:spPr>
          <a:xfrm>
            <a:off x="3409448" y="5098648"/>
            <a:ext cx="3048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8999907C-5499-6D46-85D2-DDC71178E2C9}"/>
              </a:ext>
            </a:extLst>
          </p:cNvPr>
          <p:cNvCxnSpPr>
            <a:cxnSpLocks/>
          </p:cNvCxnSpPr>
          <p:nvPr/>
        </p:nvCxnSpPr>
        <p:spPr>
          <a:xfrm>
            <a:off x="4105853" y="5103854"/>
            <a:ext cx="3048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65AEDE1A-340D-EE4F-BDC5-841501A02BE6}"/>
              </a:ext>
            </a:extLst>
          </p:cNvPr>
          <p:cNvCxnSpPr>
            <a:cxnSpLocks/>
          </p:cNvCxnSpPr>
          <p:nvPr/>
        </p:nvCxnSpPr>
        <p:spPr>
          <a:xfrm>
            <a:off x="3794641" y="5032778"/>
            <a:ext cx="3048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3DC9DF9-156C-DA4B-B98E-48D84A1654CC}"/>
              </a:ext>
            </a:extLst>
          </p:cNvPr>
          <p:cNvCxnSpPr>
            <a:cxnSpLocks/>
          </p:cNvCxnSpPr>
          <p:nvPr/>
        </p:nvCxnSpPr>
        <p:spPr>
          <a:xfrm>
            <a:off x="3489841" y="5403393"/>
            <a:ext cx="3048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6D0B289C-B327-9F43-A19E-EE0A51F909CD}"/>
              </a:ext>
            </a:extLst>
          </p:cNvPr>
          <p:cNvCxnSpPr>
            <a:cxnSpLocks/>
          </p:cNvCxnSpPr>
          <p:nvPr/>
        </p:nvCxnSpPr>
        <p:spPr>
          <a:xfrm>
            <a:off x="3642241" y="4642160"/>
            <a:ext cx="3048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D243E21-85A5-E84E-91E9-393F1DD2E056}"/>
              </a:ext>
            </a:extLst>
          </p:cNvPr>
          <p:cNvCxnSpPr>
            <a:cxnSpLocks/>
          </p:cNvCxnSpPr>
          <p:nvPr/>
        </p:nvCxnSpPr>
        <p:spPr>
          <a:xfrm>
            <a:off x="3197371" y="5620184"/>
            <a:ext cx="3048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12CF13F2-3432-904F-BA40-910674C22642}"/>
              </a:ext>
            </a:extLst>
          </p:cNvPr>
          <p:cNvCxnSpPr>
            <a:cxnSpLocks/>
          </p:cNvCxnSpPr>
          <p:nvPr/>
        </p:nvCxnSpPr>
        <p:spPr>
          <a:xfrm>
            <a:off x="3419313" y="4314455"/>
            <a:ext cx="3048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DFD56889-5576-0147-A6C0-7195840AAF76}"/>
              </a:ext>
            </a:extLst>
          </p:cNvPr>
          <p:cNvCxnSpPr>
            <a:cxnSpLocks/>
          </p:cNvCxnSpPr>
          <p:nvPr/>
        </p:nvCxnSpPr>
        <p:spPr>
          <a:xfrm>
            <a:off x="1713321" y="5245842"/>
            <a:ext cx="3048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E8248ED4-12F6-4D4E-AF16-D578DCC67672}"/>
              </a:ext>
            </a:extLst>
          </p:cNvPr>
          <p:cNvCxnSpPr>
            <a:cxnSpLocks/>
          </p:cNvCxnSpPr>
          <p:nvPr/>
        </p:nvCxnSpPr>
        <p:spPr>
          <a:xfrm>
            <a:off x="1781383" y="4484555"/>
            <a:ext cx="3048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352F03D3-024F-5B44-BA80-11EE6D570ED8}"/>
              </a:ext>
            </a:extLst>
          </p:cNvPr>
          <p:cNvSpPr txBox="1"/>
          <p:nvPr/>
        </p:nvSpPr>
        <p:spPr>
          <a:xfrm>
            <a:off x="1833169" y="6093946"/>
            <a:ext cx="1691873" cy="369332"/>
          </a:xfrm>
          <a:prstGeom prst="rect">
            <a:avLst/>
          </a:prstGeom>
          <a:noFill/>
        </p:spPr>
        <p:txBody>
          <a:bodyPr wrap="none" rtlCol="0">
            <a:spAutoFit/>
          </a:bodyPr>
          <a:lstStyle/>
          <a:p>
            <a:r>
              <a:rPr lang="en-US" dirty="0"/>
              <a:t>Nanopore reads</a:t>
            </a:r>
          </a:p>
        </p:txBody>
      </p:sp>
      <p:cxnSp>
        <p:nvCxnSpPr>
          <p:cNvPr id="37" name="Straight Arrow Connector 36">
            <a:extLst>
              <a:ext uri="{FF2B5EF4-FFF2-40B4-BE49-F238E27FC236}">
                <a16:creationId xmlns:a16="http://schemas.microsoft.com/office/drawing/2014/main" id="{B66DB810-084F-C84B-872B-132A05FB8D2E}"/>
              </a:ext>
            </a:extLst>
          </p:cNvPr>
          <p:cNvCxnSpPr/>
          <p:nvPr/>
        </p:nvCxnSpPr>
        <p:spPr>
          <a:xfrm>
            <a:off x="5148485" y="4884050"/>
            <a:ext cx="1402672"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Oval 38">
            <a:extLst>
              <a:ext uri="{FF2B5EF4-FFF2-40B4-BE49-F238E27FC236}">
                <a16:creationId xmlns:a16="http://schemas.microsoft.com/office/drawing/2014/main" id="{FC1CF3CF-581A-8945-9B69-EA2EAAEDA53B}"/>
              </a:ext>
            </a:extLst>
          </p:cNvPr>
          <p:cNvSpPr/>
          <p:nvPr/>
        </p:nvSpPr>
        <p:spPr>
          <a:xfrm>
            <a:off x="7046378" y="3607031"/>
            <a:ext cx="1012111" cy="1012111"/>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1E3DD7F5-C09A-7A45-8D8B-4907796146FF}"/>
              </a:ext>
            </a:extLst>
          </p:cNvPr>
          <p:cNvSpPr/>
          <p:nvPr/>
        </p:nvSpPr>
        <p:spPr>
          <a:xfrm>
            <a:off x="8146224" y="4531105"/>
            <a:ext cx="719120" cy="719120"/>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533633FA-CA2A-D34D-A56C-0B3CD0956941}"/>
              </a:ext>
            </a:extLst>
          </p:cNvPr>
          <p:cNvSpPr/>
          <p:nvPr/>
        </p:nvSpPr>
        <p:spPr>
          <a:xfrm>
            <a:off x="9085947" y="3570813"/>
            <a:ext cx="1416805" cy="141680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8" name="Straight Connector 47">
            <a:extLst>
              <a:ext uri="{FF2B5EF4-FFF2-40B4-BE49-F238E27FC236}">
                <a16:creationId xmlns:a16="http://schemas.microsoft.com/office/drawing/2014/main" id="{9CAFDEAB-6BA0-2D45-B7A5-18FF817C782D}"/>
              </a:ext>
            </a:extLst>
          </p:cNvPr>
          <p:cNvCxnSpPr/>
          <p:nvPr/>
        </p:nvCxnSpPr>
        <p:spPr>
          <a:xfrm>
            <a:off x="8427189" y="5778445"/>
            <a:ext cx="2032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F722EF00-CA9C-1D4E-BECD-69337B67E82A}"/>
              </a:ext>
            </a:extLst>
          </p:cNvPr>
          <p:cNvCxnSpPr>
            <a:cxnSpLocks/>
          </p:cNvCxnSpPr>
          <p:nvPr/>
        </p:nvCxnSpPr>
        <p:spPr>
          <a:xfrm>
            <a:off x="8261472" y="5495840"/>
            <a:ext cx="253128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A32F0DC5-F2D9-A943-8558-6F5D9B644BF5}"/>
              </a:ext>
            </a:extLst>
          </p:cNvPr>
          <p:cNvCxnSpPr>
            <a:cxnSpLocks/>
          </p:cNvCxnSpPr>
          <p:nvPr/>
        </p:nvCxnSpPr>
        <p:spPr>
          <a:xfrm>
            <a:off x="8261472" y="5906460"/>
            <a:ext cx="74967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ECBB289D-0880-D849-9DCD-94F9B882530B}"/>
              </a:ext>
            </a:extLst>
          </p:cNvPr>
          <p:cNvCxnSpPr>
            <a:cxnSpLocks/>
          </p:cNvCxnSpPr>
          <p:nvPr/>
        </p:nvCxnSpPr>
        <p:spPr>
          <a:xfrm>
            <a:off x="7421213" y="5407775"/>
            <a:ext cx="74967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869F8AAF-37A6-224E-B94D-220357C7DF78}"/>
              </a:ext>
            </a:extLst>
          </p:cNvPr>
          <p:cNvSpPr txBox="1"/>
          <p:nvPr/>
        </p:nvSpPr>
        <p:spPr>
          <a:xfrm>
            <a:off x="4589102" y="4342057"/>
            <a:ext cx="2457276" cy="369332"/>
          </a:xfrm>
          <a:prstGeom prst="rect">
            <a:avLst/>
          </a:prstGeom>
          <a:noFill/>
        </p:spPr>
        <p:txBody>
          <a:bodyPr wrap="none" rtlCol="0">
            <a:spAutoFit/>
          </a:bodyPr>
          <a:lstStyle/>
          <a:p>
            <a:r>
              <a:rPr lang="en-US" dirty="0"/>
              <a:t>Assembly with </a:t>
            </a:r>
            <a:r>
              <a:rPr lang="en-US" dirty="0" err="1"/>
              <a:t>metaFlye</a:t>
            </a:r>
            <a:endParaRPr lang="en-US" dirty="0"/>
          </a:p>
        </p:txBody>
      </p:sp>
      <p:sp>
        <p:nvSpPr>
          <p:cNvPr id="60" name="TextBox 59">
            <a:extLst>
              <a:ext uri="{FF2B5EF4-FFF2-40B4-BE49-F238E27FC236}">
                <a16:creationId xmlns:a16="http://schemas.microsoft.com/office/drawing/2014/main" id="{C06A8589-B394-0340-9C5A-4CF7928D50B7}"/>
              </a:ext>
            </a:extLst>
          </p:cNvPr>
          <p:cNvSpPr txBox="1"/>
          <p:nvPr/>
        </p:nvSpPr>
        <p:spPr>
          <a:xfrm>
            <a:off x="7569041" y="6098328"/>
            <a:ext cx="2728632" cy="369332"/>
          </a:xfrm>
          <a:prstGeom prst="rect">
            <a:avLst/>
          </a:prstGeom>
          <a:noFill/>
        </p:spPr>
        <p:txBody>
          <a:bodyPr wrap="none" rtlCol="0">
            <a:spAutoFit/>
          </a:bodyPr>
          <a:lstStyle/>
          <a:p>
            <a:r>
              <a:rPr lang="en-US" dirty="0"/>
              <a:t>Assembled DNA sequences</a:t>
            </a:r>
          </a:p>
        </p:txBody>
      </p:sp>
      <p:cxnSp>
        <p:nvCxnSpPr>
          <p:cNvPr id="61" name="Straight Connector 60">
            <a:extLst>
              <a:ext uri="{FF2B5EF4-FFF2-40B4-BE49-F238E27FC236}">
                <a16:creationId xmlns:a16="http://schemas.microsoft.com/office/drawing/2014/main" id="{206DBBF0-BD82-4A43-A486-983CF3620070}"/>
              </a:ext>
            </a:extLst>
          </p:cNvPr>
          <p:cNvCxnSpPr/>
          <p:nvPr/>
        </p:nvCxnSpPr>
        <p:spPr>
          <a:xfrm>
            <a:off x="7238075" y="5653445"/>
            <a:ext cx="2032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4A7E7902-87B3-ED48-8D22-58FC0820F695}"/>
              </a:ext>
            </a:extLst>
          </p:cNvPr>
          <p:cNvSpPr txBox="1"/>
          <p:nvPr/>
        </p:nvSpPr>
        <p:spPr>
          <a:xfrm>
            <a:off x="10663907" y="3346827"/>
            <a:ext cx="1166217" cy="369332"/>
          </a:xfrm>
          <a:prstGeom prst="rect">
            <a:avLst/>
          </a:prstGeom>
          <a:noFill/>
        </p:spPr>
        <p:txBody>
          <a:bodyPr wrap="none" rtlCol="0">
            <a:spAutoFit/>
          </a:bodyPr>
          <a:lstStyle/>
          <a:p>
            <a:r>
              <a:rPr lang="en-US" dirty="0"/>
              <a:t>CM_gac_1</a:t>
            </a:r>
          </a:p>
        </p:txBody>
      </p:sp>
    </p:spTree>
    <p:extLst>
      <p:ext uri="{BB962C8B-B14F-4D97-AF65-F5344CB8AC3E}">
        <p14:creationId xmlns:p14="http://schemas.microsoft.com/office/powerpoint/2010/main" val="23732254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Rectangle 41">
            <a:extLst>
              <a:ext uri="{FF2B5EF4-FFF2-40B4-BE49-F238E27FC236}">
                <a16:creationId xmlns:a16="http://schemas.microsoft.com/office/drawing/2014/main" id="{ECE334D6-4D12-0640-8999-8E4A4742E896}"/>
              </a:ext>
            </a:extLst>
          </p:cNvPr>
          <p:cNvSpPr/>
          <p:nvPr/>
        </p:nvSpPr>
        <p:spPr>
          <a:xfrm>
            <a:off x="8055784" y="4434645"/>
            <a:ext cx="900000" cy="900000"/>
          </a:xfrm>
          <a:prstGeom prst="rect">
            <a:avLst/>
          </a:prstGeom>
          <a:solidFill>
            <a:schemeClr val="bg1"/>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D14016E9-1C3A-3442-94B9-1549198F15B1}"/>
              </a:ext>
            </a:extLst>
          </p:cNvPr>
          <p:cNvSpPr/>
          <p:nvPr/>
        </p:nvSpPr>
        <p:spPr>
          <a:xfrm>
            <a:off x="8953079" y="3420999"/>
            <a:ext cx="1711342" cy="1677649"/>
          </a:xfrm>
          <a:prstGeom prst="rect">
            <a:avLst/>
          </a:prstGeom>
          <a:solidFill>
            <a:schemeClr val="bg1"/>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A6225D9-17D3-434A-AF51-A68BCC3C8FDA}"/>
              </a:ext>
            </a:extLst>
          </p:cNvPr>
          <p:cNvSpPr>
            <a:spLocks noGrp="1"/>
          </p:cNvSpPr>
          <p:nvPr>
            <p:ph type="title"/>
          </p:nvPr>
        </p:nvSpPr>
        <p:spPr/>
        <p:txBody>
          <a:bodyPr/>
          <a:lstStyle/>
          <a:p>
            <a:r>
              <a:rPr lang="en-US" dirty="0"/>
              <a:t>Methods – Assembly of CM_gac_1 plasmid </a:t>
            </a:r>
          </a:p>
        </p:txBody>
      </p:sp>
      <p:sp>
        <p:nvSpPr>
          <p:cNvPr id="3" name="Content Placeholder 2">
            <a:extLst>
              <a:ext uri="{FF2B5EF4-FFF2-40B4-BE49-F238E27FC236}">
                <a16:creationId xmlns:a16="http://schemas.microsoft.com/office/drawing/2014/main" id="{84C28052-BF72-714F-BDAD-94B311DC208F}"/>
              </a:ext>
            </a:extLst>
          </p:cNvPr>
          <p:cNvSpPr>
            <a:spLocks noGrp="1"/>
          </p:cNvSpPr>
          <p:nvPr>
            <p:ph idx="1"/>
          </p:nvPr>
        </p:nvSpPr>
        <p:spPr>
          <a:xfrm>
            <a:off x="838200" y="1825625"/>
            <a:ext cx="10515600" cy="1464774"/>
          </a:xfrm>
        </p:spPr>
        <p:txBody>
          <a:bodyPr/>
          <a:lstStyle/>
          <a:p>
            <a:r>
              <a:rPr lang="en-US" dirty="0"/>
              <a:t>The conjugative plasmid of CM_gac_1 plasmid could be identified from the metagenomic assembly due to share taxonomic assignment</a:t>
            </a:r>
          </a:p>
          <a:p>
            <a:r>
              <a:rPr lang="en-US" dirty="0"/>
              <a:t>Contains </a:t>
            </a:r>
            <a:r>
              <a:rPr lang="en-US" dirty="0" err="1"/>
              <a:t>pHMM</a:t>
            </a:r>
            <a:r>
              <a:rPr lang="en-US" dirty="0"/>
              <a:t> hits for 3 classes of conjugative proteins</a:t>
            </a:r>
          </a:p>
        </p:txBody>
      </p:sp>
      <p:cxnSp>
        <p:nvCxnSpPr>
          <p:cNvPr id="5" name="Straight Connector 4">
            <a:extLst>
              <a:ext uri="{FF2B5EF4-FFF2-40B4-BE49-F238E27FC236}">
                <a16:creationId xmlns:a16="http://schemas.microsoft.com/office/drawing/2014/main" id="{D22B19B1-6A2B-D04D-9704-3947863540B9}"/>
              </a:ext>
            </a:extLst>
          </p:cNvPr>
          <p:cNvCxnSpPr/>
          <p:nvPr/>
        </p:nvCxnSpPr>
        <p:spPr>
          <a:xfrm>
            <a:off x="1072648" y="4309960"/>
            <a:ext cx="2032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CB159461-B654-0940-BE6E-E182D803DDDA}"/>
              </a:ext>
            </a:extLst>
          </p:cNvPr>
          <p:cNvCxnSpPr/>
          <p:nvPr/>
        </p:nvCxnSpPr>
        <p:spPr>
          <a:xfrm>
            <a:off x="708171" y="5403393"/>
            <a:ext cx="2032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ECF77B38-875E-3A4A-971C-2607D6F940D3}"/>
              </a:ext>
            </a:extLst>
          </p:cNvPr>
          <p:cNvCxnSpPr/>
          <p:nvPr/>
        </p:nvCxnSpPr>
        <p:spPr>
          <a:xfrm>
            <a:off x="1377448" y="4614760"/>
            <a:ext cx="2032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E1BDEA7E-4C04-B246-8405-7F74DE6DDD47}"/>
              </a:ext>
            </a:extLst>
          </p:cNvPr>
          <p:cNvCxnSpPr/>
          <p:nvPr/>
        </p:nvCxnSpPr>
        <p:spPr>
          <a:xfrm>
            <a:off x="1012971" y="5032778"/>
            <a:ext cx="2032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262F351B-F67C-0545-A95D-AA6308937E6E}"/>
              </a:ext>
            </a:extLst>
          </p:cNvPr>
          <p:cNvCxnSpPr/>
          <p:nvPr/>
        </p:nvCxnSpPr>
        <p:spPr>
          <a:xfrm>
            <a:off x="2531053" y="4767160"/>
            <a:ext cx="2032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0BDF3ECC-D14B-EC49-8520-45F9DF0ADF2E}"/>
              </a:ext>
            </a:extLst>
          </p:cNvPr>
          <p:cNvCxnSpPr/>
          <p:nvPr/>
        </p:nvCxnSpPr>
        <p:spPr>
          <a:xfrm>
            <a:off x="2130571" y="5258391"/>
            <a:ext cx="2032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72F7B247-DAAA-EC48-A238-D765FCD7A074}"/>
              </a:ext>
            </a:extLst>
          </p:cNvPr>
          <p:cNvCxnSpPr>
            <a:cxnSpLocks/>
          </p:cNvCxnSpPr>
          <p:nvPr/>
        </p:nvCxnSpPr>
        <p:spPr>
          <a:xfrm>
            <a:off x="1713321" y="4851498"/>
            <a:ext cx="3048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9EE8E8B-1A13-C54C-85DA-7B6E47BADA3C}"/>
              </a:ext>
            </a:extLst>
          </p:cNvPr>
          <p:cNvCxnSpPr>
            <a:cxnSpLocks/>
          </p:cNvCxnSpPr>
          <p:nvPr/>
        </p:nvCxnSpPr>
        <p:spPr>
          <a:xfrm>
            <a:off x="963651" y="5180740"/>
            <a:ext cx="74967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A2E2D702-9375-E347-973C-41A42E4E45A6}"/>
              </a:ext>
            </a:extLst>
          </p:cNvPr>
          <p:cNvCxnSpPr>
            <a:cxnSpLocks/>
          </p:cNvCxnSpPr>
          <p:nvPr/>
        </p:nvCxnSpPr>
        <p:spPr>
          <a:xfrm>
            <a:off x="1781383" y="5617937"/>
            <a:ext cx="74967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6C51B37B-56DF-6B48-B50C-BB1D8552C4A2}"/>
              </a:ext>
            </a:extLst>
          </p:cNvPr>
          <p:cNvCxnSpPr>
            <a:cxnSpLocks/>
          </p:cNvCxnSpPr>
          <p:nvPr/>
        </p:nvCxnSpPr>
        <p:spPr>
          <a:xfrm>
            <a:off x="1072648" y="4772367"/>
            <a:ext cx="74967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44A8A83-0FCF-BB4C-8C31-916156B50EDF}"/>
              </a:ext>
            </a:extLst>
          </p:cNvPr>
          <p:cNvCxnSpPr>
            <a:cxnSpLocks/>
          </p:cNvCxnSpPr>
          <p:nvPr/>
        </p:nvCxnSpPr>
        <p:spPr>
          <a:xfrm>
            <a:off x="2365336" y="4484555"/>
            <a:ext cx="74967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BA182B89-B243-9340-8B92-F77D1F5B0079}"/>
              </a:ext>
            </a:extLst>
          </p:cNvPr>
          <p:cNvCxnSpPr>
            <a:cxnSpLocks/>
          </p:cNvCxnSpPr>
          <p:nvPr/>
        </p:nvCxnSpPr>
        <p:spPr>
          <a:xfrm>
            <a:off x="2365336" y="4895175"/>
            <a:ext cx="74967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CA4863C4-8D76-1245-BC07-C10AF3788B8A}"/>
              </a:ext>
            </a:extLst>
          </p:cNvPr>
          <p:cNvCxnSpPr>
            <a:cxnSpLocks/>
          </p:cNvCxnSpPr>
          <p:nvPr/>
        </p:nvCxnSpPr>
        <p:spPr>
          <a:xfrm>
            <a:off x="3571713" y="5528448"/>
            <a:ext cx="74967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35503A9-576D-6240-BF82-73E66B54370C}"/>
              </a:ext>
            </a:extLst>
          </p:cNvPr>
          <p:cNvCxnSpPr>
            <a:cxnSpLocks/>
          </p:cNvCxnSpPr>
          <p:nvPr/>
        </p:nvCxnSpPr>
        <p:spPr>
          <a:xfrm>
            <a:off x="3321165" y="4484555"/>
            <a:ext cx="74967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5927AEF-62A7-3A41-8BAC-489D52D66996}"/>
              </a:ext>
            </a:extLst>
          </p:cNvPr>
          <p:cNvCxnSpPr>
            <a:cxnSpLocks/>
          </p:cNvCxnSpPr>
          <p:nvPr/>
        </p:nvCxnSpPr>
        <p:spPr>
          <a:xfrm>
            <a:off x="2892571" y="5501047"/>
            <a:ext cx="3048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A950FB03-403C-8446-AD3F-BD71FFD7A3E0}"/>
              </a:ext>
            </a:extLst>
          </p:cNvPr>
          <p:cNvCxnSpPr>
            <a:cxnSpLocks/>
          </p:cNvCxnSpPr>
          <p:nvPr/>
        </p:nvCxnSpPr>
        <p:spPr>
          <a:xfrm>
            <a:off x="3409448" y="5098648"/>
            <a:ext cx="3048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8999907C-5499-6D46-85D2-DDC71178E2C9}"/>
              </a:ext>
            </a:extLst>
          </p:cNvPr>
          <p:cNvCxnSpPr>
            <a:cxnSpLocks/>
          </p:cNvCxnSpPr>
          <p:nvPr/>
        </p:nvCxnSpPr>
        <p:spPr>
          <a:xfrm>
            <a:off x="4105853" y="5103854"/>
            <a:ext cx="3048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65AEDE1A-340D-EE4F-BDC5-841501A02BE6}"/>
              </a:ext>
            </a:extLst>
          </p:cNvPr>
          <p:cNvCxnSpPr>
            <a:cxnSpLocks/>
          </p:cNvCxnSpPr>
          <p:nvPr/>
        </p:nvCxnSpPr>
        <p:spPr>
          <a:xfrm>
            <a:off x="3794641" y="5032778"/>
            <a:ext cx="3048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3DC9DF9-156C-DA4B-B98E-48D84A1654CC}"/>
              </a:ext>
            </a:extLst>
          </p:cNvPr>
          <p:cNvCxnSpPr>
            <a:cxnSpLocks/>
          </p:cNvCxnSpPr>
          <p:nvPr/>
        </p:nvCxnSpPr>
        <p:spPr>
          <a:xfrm>
            <a:off x="3489841" y="5403393"/>
            <a:ext cx="3048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6D0B289C-B327-9F43-A19E-EE0A51F909CD}"/>
              </a:ext>
            </a:extLst>
          </p:cNvPr>
          <p:cNvCxnSpPr>
            <a:cxnSpLocks/>
          </p:cNvCxnSpPr>
          <p:nvPr/>
        </p:nvCxnSpPr>
        <p:spPr>
          <a:xfrm>
            <a:off x="3642241" y="4642160"/>
            <a:ext cx="3048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D243E21-85A5-E84E-91E9-393F1DD2E056}"/>
              </a:ext>
            </a:extLst>
          </p:cNvPr>
          <p:cNvCxnSpPr>
            <a:cxnSpLocks/>
          </p:cNvCxnSpPr>
          <p:nvPr/>
        </p:nvCxnSpPr>
        <p:spPr>
          <a:xfrm>
            <a:off x="3197371" y="5620184"/>
            <a:ext cx="3048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12CF13F2-3432-904F-BA40-910674C22642}"/>
              </a:ext>
            </a:extLst>
          </p:cNvPr>
          <p:cNvCxnSpPr>
            <a:cxnSpLocks/>
          </p:cNvCxnSpPr>
          <p:nvPr/>
        </p:nvCxnSpPr>
        <p:spPr>
          <a:xfrm>
            <a:off x="3419313" y="4314455"/>
            <a:ext cx="3048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DFD56889-5576-0147-A6C0-7195840AAF76}"/>
              </a:ext>
            </a:extLst>
          </p:cNvPr>
          <p:cNvCxnSpPr>
            <a:cxnSpLocks/>
          </p:cNvCxnSpPr>
          <p:nvPr/>
        </p:nvCxnSpPr>
        <p:spPr>
          <a:xfrm>
            <a:off x="1713321" y="5245842"/>
            <a:ext cx="3048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E8248ED4-12F6-4D4E-AF16-D578DCC67672}"/>
              </a:ext>
            </a:extLst>
          </p:cNvPr>
          <p:cNvCxnSpPr>
            <a:cxnSpLocks/>
          </p:cNvCxnSpPr>
          <p:nvPr/>
        </p:nvCxnSpPr>
        <p:spPr>
          <a:xfrm>
            <a:off x="1781383" y="4484555"/>
            <a:ext cx="3048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352F03D3-024F-5B44-BA80-11EE6D570ED8}"/>
              </a:ext>
            </a:extLst>
          </p:cNvPr>
          <p:cNvSpPr txBox="1"/>
          <p:nvPr/>
        </p:nvSpPr>
        <p:spPr>
          <a:xfrm>
            <a:off x="1833169" y="6093946"/>
            <a:ext cx="1691873" cy="369332"/>
          </a:xfrm>
          <a:prstGeom prst="rect">
            <a:avLst/>
          </a:prstGeom>
          <a:noFill/>
        </p:spPr>
        <p:txBody>
          <a:bodyPr wrap="none" rtlCol="0">
            <a:spAutoFit/>
          </a:bodyPr>
          <a:lstStyle/>
          <a:p>
            <a:r>
              <a:rPr lang="en-US" dirty="0"/>
              <a:t>Nanopore reads</a:t>
            </a:r>
          </a:p>
        </p:txBody>
      </p:sp>
      <p:cxnSp>
        <p:nvCxnSpPr>
          <p:cNvPr id="37" name="Straight Arrow Connector 36">
            <a:extLst>
              <a:ext uri="{FF2B5EF4-FFF2-40B4-BE49-F238E27FC236}">
                <a16:creationId xmlns:a16="http://schemas.microsoft.com/office/drawing/2014/main" id="{B66DB810-084F-C84B-872B-132A05FB8D2E}"/>
              </a:ext>
            </a:extLst>
          </p:cNvPr>
          <p:cNvCxnSpPr/>
          <p:nvPr/>
        </p:nvCxnSpPr>
        <p:spPr>
          <a:xfrm>
            <a:off x="5148485" y="4884050"/>
            <a:ext cx="1402672"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Oval 38">
            <a:extLst>
              <a:ext uri="{FF2B5EF4-FFF2-40B4-BE49-F238E27FC236}">
                <a16:creationId xmlns:a16="http://schemas.microsoft.com/office/drawing/2014/main" id="{FC1CF3CF-581A-8945-9B69-EA2EAAEDA53B}"/>
              </a:ext>
            </a:extLst>
          </p:cNvPr>
          <p:cNvSpPr/>
          <p:nvPr/>
        </p:nvSpPr>
        <p:spPr>
          <a:xfrm>
            <a:off x="7046378" y="3607031"/>
            <a:ext cx="1012111" cy="1012111"/>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1E3DD7F5-C09A-7A45-8D8B-4907796146FF}"/>
              </a:ext>
            </a:extLst>
          </p:cNvPr>
          <p:cNvSpPr/>
          <p:nvPr/>
        </p:nvSpPr>
        <p:spPr>
          <a:xfrm>
            <a:off x="8146224" y="4531105"/>
            <a:ext cx="719120" cy="719120"/>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533633FA-CA2A-D34D-A56C-0B3CD0956941}"/>
              </a:ext>
            </a:extLst>
          </p:cNvPr>
          <p:cNvSpPr/>
          <p:nvPr/>
        </p:nvSpPr>
        <p:spPr>
          <a:xfrm>
            <a:off x="9085947" y="3570813"/>
            <a:ext cx="1416805" cy="141680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8" name="Straight Connector 47">
            <a:extLst>
              <a:ext uri="{FF2B5EF4-FFF2-40B4-BE49-F238E27FC236}">
                <a16:creationId xmlns:a16="http://schemas.microsoft.com/office/drawing/2014/main" id="{9CAFDEAB-6BA0-2D45-B7A5-18FF817C782D}"/>
              </a:ext>
            </a:extLst>
          </p:cNvPr>
          <p:cNvCxnSpPr/>
          <p:nvPr/>
        </p:nvCxnSpPr>
        <p:spPr>
          <a:xfrm>
            <a:off x="8427189" y="5778445"/>
            <a:ext cx="2032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F722EF00-CA9C-1D4E-BECD-69337B67E82A}"/>
              </a:ext>
            </a:extLst>
          </p:cNvPr>
          <p:cNvCxnSpPr>
            <a:cxnSpLocks/>
          </p:cNvCxnSpPr>
          <p:nvPr/>
        </p:nvCxnSpPr>
        <p:spPr>
          <a:xfrm>
            <a:off x="8261472" y="5495840"/>
            <a:ext cx="253128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A32F0DC5-F2D9-A943-8558-6F5D9B644BF5}"/>
              </a:ext>
            </a:extLst>
          </p:cNvPr>
          <p:cNvCxnSpPr>
            <a:cxnSpLocks/>
          </p:cNvCxnSpPr>
          <p:nvPr/>
        </p:nvCxnSpPr>
        <p:spPr>
          <a:xfrm>
            <a:off x="8261472" y="5906460"/>
            <a:ext cx="74967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ECBB289D-0880-D849-9DCD-94F9B882530B}"/>
              </a:ext>
            </a:extLst>
          </p:cNvPr>
          <p:cNvCxnSpPr>
            <a:cxnSpLocks/>
          </p:cNvCxnSpPr>
          <p:nvPr/>
        </p:nvCxnSpPr>
        <p:spPr>
          <a:xfrm>
            <a:off x="7421213" y="5407775"/>
            <a:ext cx="74967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869F8AAF-37A6-224E-B94D-220357C7DF78}"/>
              </a:ext>
            </a:extLst>
          </p:cNvPr>
          <p:cNvSpPr txBox="1"/>
          <p:nvPr/>
        </p:nvSpPr>
        <p:spPr>
          <a:xfrm>
            <a:off x="4589102" y="4342057"/>
            <a:ext cx="2457276" cy="369332"/>
          </a:xfrm>
          <a:prstGeom prst="rect">
            <a:avLst/>
          </a:prstGeom>
          <a:noFill/>
        </p:spPr>
        <p:txBody>
          <a:bodyPr wrap="none" rtlCol="0">
            <a:spAutoFit/>
          </a:bodyPr>
          <a:lstStyle/>
          <a:p>
            <a:r>
              <a:rPr lang="en-US" dirty="0"/>
              <a:t>Assembly with </a:t>
            </a:r>
            <a:r>
              <a:rPr lang="en-US" dirty="0" err="1"/>
              <a:t>metaFlye</a:t>
            </a:r>
            <a:endParaRPr lang="en-US" dirty="0"/>
          </a:p>
        </p:txBody>
      </p:sp>
      <p:sp>
        <p:nvSpPr>
          <p:cNvPr id="60" name="TextBox 59">
            <a:extLst>
              <a:ext uri="{FF2B5EF4-FFF2-40B4-BE49-F238E27FC236}">
                <a16:creationId xmlns:a16="http://schemas.microsoft.com/office/drawing/2014/main" id="{C06A8589-B394-0340-9C5A-4CF7928D50B7}"/>
              </a:ext>
            </a:extLst>
          </p:cNvPr>
          <p:cNvSpPr txBox="1"/>
          <p:nvPr/>
        </p:nvSpPr>
        <p:spPr>
          <a:xfrm>
            <a:off x="7087223" y="6053809"/>
            <a:ext cx="4711931" cy="369332"/>
          </a:xfrm>
          <a:prstGeom prst="rect">
            <a:avLst/>
          </a:prstGeom>
          <a:noFill/>
        </p:spPr>
        <p:txBody>
          <a:bodyPr wrap="none" rtlCol="0">
            <a:spAutoFit/>
          </a:bodyPr>
          <a:lstStyle/>
          <a:p>
            <a:r>
              <a:rPr lang="en-US" dirty="0"/>
              <a:t>Two circularized contigs with a shared taxonomy</a:t>
            </a:r>
          </a:p>
        </p:txBody>
      </p:sp>
      <p:cxnSp>
        <p:nvCxnSpPr>
          <p:cNvPr id="61" name="Straight Connector 60">
            <a:extLst>
              <a:ext uri="{FF2B5EF4-FFF2-40B4-BE49-F238E27FC236}">
                <a16:creationId xmlns:a16="http://schemas.microsoft.com/office/drawing/2014/main" id="{206DBBF0-BD82-4A43-A486-983CF3620070}"/>
              </a:ext>
            </a:extLst>
          </p:cNvPr>
          <p:cNvCxnSpPr/>
          <p:nvPr/>
        </p:nvCxnSpPr>
        <p:spPr>
          <a:xfrm>
            <a:off x="7238075" y="5653445"/>
            <a:ext cx="2032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4A7E7902-87B3-ED48-8D22-58FC0820F695}"/>
              </a:ext>
            </a:extLst>
          </p:cNvPr>
          <p:cNvSpPr txBox="1"/>
          <p:nvPr/>
        </p:nvSpPr>
        <p:spPr>
          <a:xfrm>
            <a:off x="10663907" y="3346827"/>
            <a:ext cx="1166217" cy="369332"/>
          </a:xfrm>
          <a:prstGeom prst="rect">
            <a:avLst/>
          </a:prstGeom>
          <a:noFill/>
        </p:spPr>
        <p:txBody>
          <a:bodyPr wrap="none" rtlCol="0">
            <a:spAutoFit/>
          </a:bodyPr>
          <a:lstStyle/>
          <a:p>
            <a:r>
              <a:rPr lang="en-US" dirty="0"/>
              <a:t>CM_gac_1</a:t>
            </a:r>
          </a:p>
        </p:txBody>
      </p:sp>
    </p:spTree>
    <p:extLst>
      <p:ext uri="{BB962C8B-B14F-4D97-AF65-F5344CB8AC3E}">
        <p14:creationId xmlns:p14="http://schemas.microsoft.com/office/powerpoint/2010/main" val="6087766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6225D9-17D3-434A-AF51-A68BCC3C8FDA}"/>
              </a:ext>
            </a:extLst>
          </p:cNvPr>
          <p:cNvSpPr>
            <a:spLocks noGrp="1"/>
          </p:cNvSpPr>
          <p:nvPr>
            <p:ph type="title"/>
          </p:nvPr>
        </p:nvSpPr>
        <p:spPr/>
        <p:txBody>
          <a:bodyPr/>
          <a:lstStyle/>
          <a:p>
            <a:r>
              <a:rPr lang="en-US" dirty="0"/>
              <a:t>Methods – Assembly of CM_gac_1 plasmid </a:t>
            </a:r>
          </a:p>
        </p:txBody>
      </p:sp>
      <p:sp>
        <p:nvSpPr>
          <p:cNvPr id="3" name="Content Placeholder 2">
            <a:extLst>
              <a:ext uri="{FF2B5EF4-FFF2-40B4-BE49-F238E27FC236}">
                <a16:creationId xmlns:a16="http://schemas.microsoft.com/office/drawing/2014/main" id="{84C28052-BF72-714F-BDAD-94B311DC208F}"/>
              </a:ext>
            </a:extLst>
          </p:cNvPr>
          <p:cNvSpPr>
            <a:spLocks noGrp="1"/>
          </p:cNvSpPr>
          <p:nvPr>
            <p:ph idx="1"/>
          </p:nvPr>
        </p:nvSpPr>
        <p:spPr>
          <a:xfrm>
            <a:off x="838200" y="1825625"/>
            <a:ext cx="6327371" cy="4375670"/>
          </a:xfrm>
        </p:spPr>
        <p:txBody>
          <a:bodyPr>
            <a:normAutofit/>
          </a:bodyPr>
          <a:lstStyle/>
          <a:p>
            <a:r>
              <a:rPr lang="en-US" dirty="0"/>
              <a:t>~330kb plasmid aligns to published genome of </a:t>
            </a:r>
            <a:r>
              <a:rPr lang="en-US" i="1" dirty="0" err="1"/>
              <a:t>Candidatus</a:t>
            </a:r>
            <a:r>
              <a:rPr lang="en-US" i="1" dirty="0"/>
              <a:t> </a:t>
            </a:r>
            <a:r>
              <a:rPr lang="en-US" i="1" dirty="0" err="1"/>
              <a:t>Manganitrophus</a:t>
            </a:r>
            <a:r>
              <a:rPr lang="en-US" i="1" dirty="0"/>
              <a:t> </a:t>
            </a:r>
            <a:r>
              <a:rPr lang="en-CA" i="1" dirty="0" err="1"/>
              <a:t>noduliformans</a:t>
            </a:r>
            <a:endParaRPr lang="en-CA" i="1" dirty="0"/>
          </a:p>
          <a:p>
            <a:endParaRPr lang="en-CA" i="1" dirty="0"/>
          </a:p>
          <a:p>
            <a:r>
              <a:rPr lang="en-CA" dirty="0"/>
              <a:t>Strain was not flagged as having a conjugative plasmid in the original paper</a:t>
            </a:r>
          </a:p>
          <a:p>
            <a:endParaRPr lang="en-CA" dirty="0"/>
          </a:p>
          <a:p>
            <a:r>
              <a:rPr lang="en-CA" dirty="0"/>
              <a:t>Closed sequences allow for analysis of full genomic context</a:t>
            </a:r>
            <a:endParaRPr lang="en-US" dirty="0"/>
          </a:p>
        </p:txBody>
      </p:sp>
      <p:pic>
        <p:nvPicPr>
          <p:cNvPr id="45" name="Picture 44">
            <a:extLst>
              <a:ext uri="{FF2B5EF4-FFF2-40B4-BE49-F238E27FC236}">
                <a16:creationId xmlns:a16="http://schemas.microsoft.com/office/drawing/2014/main" id="{DE3E1EC4-E804-4B43-B10B-0B3FB2B18FEC}"/>
              </a:ext>
            </a:extLst>
          </p:cNvPr>
          <p:cNvPicPr>
            <a:picLocks noChangeAspect="1"/>
          </p:cNvPicPr>
          <p:nvPr/>
        </p:nvPicPr>
        <p:blipFill rotWithShape="1">
          <a:blip r:embed="rId3"/>
          <a:srcRect t="5844"/>
          <a:stretch/>
        </p:blipFill>
        <p:spPr>
          <a:xfrm>
            <a:off x="6517178" y="1690688"/>
            <a:ext cx="5306291" cy="4996183"/>
          </a:xfrm>
          <a:prstGeom prst="rect">
            <a:avLst/>
          </a:prstGeom>
        </p:spPr>
      </p:pic>
    </p:spTree>
    <p:extLst>
      <p:ext uri="{BB962C8B-B14F-4D97-AF65-F5344CB8AC3E}">
        <p14:creationId xmlns:p14="http://schemas.microsoft.com/office/powerpoint/2010/main" val="33644404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5183F-6829-2942-A356-3FB51A83B1F2}"/>
              </a:ext>
            </a:extLst>
          </p:cNvPr>
          <p:cNvSpPr>
            <a:spLocks noGrp="1"/>
          </p:cNvSpPr>
          <p:nvPr>
            <p:ph type="title"/>
          </p:nvPr>
        </p:nvSpPr>
        <p:spPr/>
        <p:txBody>
          <a:bodyPr/>
          <a:lstStyle/>
          <a:p>
            <a:r>
              <a:rPr lang="en-US" dirty="0"/>
              <a:t>Methods – Assembly of CM_gac_2 </a:t>
            </a:r>
          </a:p>
        </p:txBody>
      </p:sp>
      <p:sp>
        <p:nvSpPr>
          <p:cNvPr id="3" name="Content Placeholder 2">
            <a:extLst>
              <a:ext uri="{FF2B5EF4-FFF2-40B4-BE49-F238E27FC236}">
                <a16:creationId xmlns:a16="http://schemas.microsoft.com/office/drawing/2014/main" id="{9FC3BE6B-A97F-EC4C-AE46-BDF2B8DC64BB}"/>
              </a:ext>
            </a:extLst>
          </p:cNvPr>
          <p:cNvSpPr>
            <a:spLocks noGrp="1"/>
          </p:cNvSpPr>
          <p:nvPr>
            <p:ph idx="1"/>
          </p:nvPr>
        </p:nvSpPr>
        <p:spPr>
          <a:xfrm>
            <a:off x="838200" y="1825625"/>
            <a:ext cx="10515600" cy="4351338"/>
          </a:xfrm>
        </p:spPr>
        <p:txBody>
          <a:bodyPr/>
          <a:lstStyle/>
          <a:p>
            <a:r>
              <a:rPr lang="en-US" dirty="0"/>
              <a:t>Genome of the second </a:t>
            </a:r>
            <a:r>
              <a:rPr lang="en-US" i="1" dirty="0" err="1"/>
              <a:t>Candidatus</a:t>
            </a:r>
            <a:r>
              <a:rPr lang="en-US" i="1" dirty="0"/>
              <a:t> </a:t>
            </a:r>
            <a:r>
              <a:rPr lang="en-US" i="1" dirty="0" err="1"/>
              <a:t>Manganitrophus</a:t>
            </a:r>
            <a:r>
              <a:rPr lang="en-US" dirty="0"/>
              <a:t> could not be initially circularized by </a:t>
            </a:r>
            <a:r>
              <a:rPr lang="en-US" dirty="0" err="1"/>
              <a:t>metaFlye</a:t>
            </a:r>
            <a:endParaRPr lang="en-US" dirty="0"/>
          </a:p>
        </p:txBody>
      </p:sp>
      <p:sp>
        <p:nvSpPr>
          <p:cNvPr id="5" name="Rectangle 4">
            <a:extLst>
              <a:ext uri="{FF2B5EF4-FFF2-40B4-BE49-F238E27FC236}">
                <a16:creationId xmlns:a16="http://schemas.microsoft.com/office/drawing/2014/main" id="{CFAE4E70-CC2D-B148-AA92-77BAF8AD9CA8}"/>
              </a:ext>
            </a:extLst>
          </p:cNvPr>
          <p:cNvSpPr/>
          <p:nvPr/>
        </p:nvSpPr>
        <p:spPr>
          <a:xfrm>
            <a:off x="8924050" y="2840428"/>
            <a:ext cx="1711342" cy="1677649"/>
          </a:xfrm>
          <a:prstGeom prst="rect">
            <a:avLst/>
          </a:prstGeom>
          <a:solidFill>
            <a:schemeClr val="bg1"/>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1731B0BC-2213-BE46-9198-0342036DAC07}"/>
              </a:ext>
            </a:extLst>
          </p:cNvPr>
          <p:cNvCxnSpPr/>
          <p:nvPr/>
        </p:nvCxnSpPr>
        <p:spPr>
          <a:xfrm>
            <a:off x="1043619" y="3729389"/>
            <a:ext cx="2032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7E683EEA-5B54-0B4D-9D04-ABEA9ADEC512}"/>
              </a:ext>
            </a:extLst>
          </p:cNvPr>
          <p:cNvCxnSpPr/>
          <p:nvPr/>
        </p:nvCxnSpPr>
        <p:spPr>
          <a:xfrm>
            <a:off x="679142" y="4822822"/>
            <a:ext cx="2032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5E2FA007-EAE2-984D-8643-BDC803981DD1}"/>
              </a:ext>
            </a:extLst>
          </p:cNvPr>
          <p:cNvCxnSpPr/>
          <p:nvPr/>
        </p:nvCxnSpPr>
        <p:spPr>
          <a:xfrm>
            <a:off x="1348419" y="4034189"/>
            <a:ext cx="2032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C34851EA-4155-8E40-A3D4-7F40013D83D8}"/>
              </a:ext>
            </a:extLst>
          </p:cNvPr>
          <p:cNvCxnSpPr/>
          <p:nvPr/>
        </p:nvCxnSpPr>
        <p:spPr>
          <a:xfrm>
            <a:off x="983942" y="4452207"/>
            <a:ext cx="2032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9A7DFD6A-C882-2644-BD1A-75C60E527461}"/>
              </a:ext>
            </a:extLst>
          </p:cNvPr>
          <p:cNvCxnSpPr/>
          <p:nvPr/>
        </p:nvCxnSpPr>
        <p:spPr>
          <a:xfrm>
            <a:off x="2502024" y="4186589"/>
            <a:ext cx="2032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65CE1637-16A5-F247-86BF-99750AB28CCE}"/>
              </a:ext>
            </a:extLst>
          </p:cNvPr>
          <p:cNvCxnSpPr/>
          <p:nvPr/>
        </p:nvCxnSpPr>
        <p:spPr>
          <a:xfrm>
            <a:off x="2101542" y="4677820"/>
            <a:ext cx="2032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0F02B29-A552-2144-A4A4-8669D5DA0761}"/>
              </a:ext>
            </a:extLst>
          </p:cNvPr>
          <p:cNvCxnSpPr>
            <a:cxnSpLocks/>
          </p:cNvCxnSpPr>
          <p:nvPr/>
        </p:nvCxnSpPr>
        <p:spPr>
          <a:xfrm>
            <a:off x="1684292" y="4270927"/>
            <a:ext cx="3048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0B6C2D5C-A920-A54B-BD64-8D8BC338153C}"/>
              </a:ext>
            </a:extLst>
          </p:cNvPr>
          <p:cNvCxnSpPr>
            <a:cxnSpLocks/>
          </p:cNvCxnSpPr>
          <p:nvPr/>
        </p:nvCxnSpPr>
        <p:spPr>
          <a:xfrm>
            <a:off x="934622" y="4600169"/>
            <a:ext cx="74967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F3380205-2868-5741-A6E0-5739E9636CC6}"/>
              </a:ext>
            </a:extLst>
          </p:cNvPr>
          <p:cNvCxnSpPr>
            <a:cxnSpLocks/>
          </p:cNvCxnSpPr>
          <p:nvPr/>
        </p:nvCxnSpPr>
        <p:spPr>
          <a:xfrm>
            <a:off x="1752354" y="5037366"/>
            <a:ext cx="74967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32DCA3B-CEFB-5D45-A03C-18B05E065B53}"/>
              </a:ext>
            </a:extLst>
          </p:cNvPr>
          <p:cNvCxnSpPr>
            <a:cxnSpLocks/>
          </p:cNvCxnSpPr>
          <p:nvPr/>
        </p:nvCxnSpPr>
        <p:spPr>
          <a:xfrm>
            <a:off x="1043619" y="4191796"/>
            <a:ext cx="74967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9447755-FCE0-EB44-ADF7-84234B164D77}"/>
              </a:ext>
            </a:extLst>
          </p:cNvPr>
          <p:cNvCxnSpPr>
            <a:cxnSpLocks/>
          </p:cNvCxnSpPr>
          <p:nvPr/>
        </p:nvCxnSpPr>
        <p:spPr>
          <a:xfrm>
            <a:off x="2336307" y="3903984"/>
            <a:ext cx="74967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D29B622-06E2-EF45-8CC2-39BC514B3D76}"/>
              </a:ext>
            </a:extLst>
          </p:cNvPr>
          <p:cNvCxnSpPr>
            <a:cxnSpLocks/>
          </p:cNvCxnSpPr>
          <p:nvPr/>
        </p:nvCxnSpPr>
        <p:spPr>
          <a:xfrm>
            <a:off x="2336307" y="4314604"/>
            <a:ext cx="74967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8A465D3F-1091-2041-97E0-4EA74580B8A9}"/>
              </a:ext>
            </a:extLst>
          </p:cNvPr>
          <p:cNvCxnSpPr>
            <a:cxnSpLocks/>
          </p:cNvCxnSpPr>
          <p:nvPr/>
        </p:nvCxnSpPr>
        <p:spPr>
          <a:xfrm>
            <a:off x="3542684" y="4947877"/>
            <a:ext cx="74967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BEEA3FCE-4F3B-F14D-92F8-FFB540C77EF4}"/>
              </a:ext>
            </a:extLst>
          </p:cNvPr>
          <p:cNvCxnSpPr>
            <a:cxnSpLocks/>
          </p:cNvCxnSpPr>
          <p:nvPr/>
        </p:nvCxnSpPr>
        <p:spPr>
          <a:xfrm>
            <a:off x="3292136" y="3903984"/>
            <a:ext cx="74967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C308E743-F4AA-7A4A-8C2C-C8F929ABB646}"/>
              </a:ext>
            </a:extLst>
          </p:cNvPr>
          <p:cNvCxnSpPr>
            <a:cxnSpLocks/>
          </p:cNvCxnSpPr>
          <p:nvPr/>
        </p:nvCxnSpPr>
        <p:spPr>
          <a:xfrm>
            <a:off x="2863542" y="4920476"/>
            <a:ext cx="3048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704F4AC7-20B0-954B-B42E-F4A669E17BFB}"/>
              </a:ext>
            </a:extLst>
          </p:cNvPr>
          <p:cNvCxnSpPr>
            <a:cxnSpLocks/>
          </p:cNvCxnSpPr>
          <p:nvPr/>
        </p:nvCxnSpPr>
        <p:spPr>
          <a:xfrm>
            <a:off x="3380419" y="4518077"/>
            <a:ext cx="3048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DECAEA36-FD07-F74D-A9BE-164FB0E763D2}"/>
              </a:ext>
            </a:extLst>
          </p:cNvPr>
          <p:cNvCxnSpPr>
            <a:cxnSpLocks/>
          </p:cNvCxnSpPr>
          <p:nvPr/>
        </p:nvCxnSpPr>
        <p:spPr>
          <a:xfrm>
            <a:off x="4076824" y="4523283"/>
            <a:ext cx="3048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67D47342-8BD9-AA4B-9104-675E07BF2492}"/>
              </a:ext>
            </a:extLst>
          </p:cNvPr>
          <p:cNvCxnSpPr>
            <a:cxnSpLocks/>
          </p:cNvCxnSpPr>
          <p:nvPr/>
        </p:nvCxnSpPr>
        <p:spPr>
          <a:xfrm>
            <a:off x="3765612" y="4452207"/>
            <a:ext cx="3048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D54746FE-1440-7D42-A704-2FD628F4797E}"/>
              </a:ext>
            </a:extLst>
          </p:cNvPr>
          <p:cNvCxnSpPr>
            <a:cxnSpLocks/>
          </p:cNvCxnSpPr>
          <p:nvPr/>
        </p:nvCxnSpPr>
        <p:spPr>
          <a:xfrm>
            <a:off x="3460812" y="4822822"/>
            <a:ext cx="3048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CDCF7CF5-77DC-884F-8AB8-474165B6A415}"/>
              </a:ext>
            </a:extLst>
          </p:cNvPr>
          <p:cNvCxnSpPr>
            <a:cxnSpLocks/>
          </p:cNvCxnSpPr>
          <p:nvPr/>
        </p:nvCxnSpPr>
        <p:spPr>
          <a:xfrm>
            <a:off x="3613212" y="4061589"/>
            <a:ext cx="3048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FAFE0E92-FEC6-924F-88AC-1B49BA016BAB}"/>
              </a:ext>
            </a:extLst>
          </p:cNvPr>
          <p:cNvCxnSpPr>
            <a:cxnSpLocks/>
          </p:cNvCxnSpPr>
          <p:nvPr/>
        </p:nvCxnSpPr>
        <p:spPr>
          <a:xfrm>
            <a:off x="3168342" y="5039613"/>
            <a:ext cx="3048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4578671-B356-9C40-8A7A-87D2F48B1631}"/>
              </a:ext>
            </a:extLst>
          </p:cNvPr>
          <p:cNvCxnSpPr>
            <a:cxnSpLocks/>
          </p:cNvCxnSpPr>
          <p:nvPr/>
        </p:nvCxnSpPr>
        <p:spPr>
          <a:xfrm>
            <a:off x="3390284" y="3733884"/>
            <a:ext cx="3048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37C42D0C-FD0B-DB46-A897-B23460B4B163}"/>
              </a:ext>
            </a:extLst>
          </p:cNvPr>
          <p:cNvCxnSpPr>
            <a:cxnSpLocks/>
          </p:cNvCxnSpPr>
          <p:nvPr/>
        </p:nvCxnSpPr>
        <p:spPr>
          <a:xfrm>
            <a:off x="1684292" y="4665271"/>
            <a:ext cx="3048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D472A5BA-5D41-E24F-9279-0ABBFD494514}"/>
              </a:ext>
            </a:extLst>
          </p:cNvPr>
          <p:cNvCxnSpPr>
            <a:cxnSpLocks/>
          </p:cNvCxnSpPr>
          <p:nvPr/>
        </p:nvCxnSpPr>
        <p:spPr>
          <a:xfrm>
            <a:off x="1752354" y="3903984"/>
            <a:ext cx="3048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12A8E5DC-2D33-4149-8090-CC788D98AEA4}"/>
              </a:ext>
            </a:extLst>
          </p:cNvPr>
          <p:cNvSpPr txBox="1"/>
          <p:nvPr/>
        </p:nvSpPr>
        <p:spPr>
          <a:xfrm>
            <a:off x="1804140" y="5513375"/>
            <a:ext cx="1691873" cy="369332"/>
          </a:xfrm>
          <a:prstGeom prst="rect">
            <a:avLst/>
          </a:prstGeom>
          <a:noFill/>
        </p:spPr>
        <p:txBody>
          <a:bodyPr wrap="none" rtlCol="0">
            <a:spAutoFit/>
          </a:bodyPr>
          <a:lstStyle/>
          <a:p>
            <a:r>
              <a:rPr lang="en-US" dirty="0"/>
              <a:t>Nanopore reads</a:t>
            </a:r>
          </a:p>
        </p:txBody>
      </p:sp>
      <p:cxnSp>
        <p:nvCxnSpPr>
          <p:cNvPr id="31" name="Straight Arrow Connector 30">
            <a:extLst>
              <a:ext uri="{FF2B5EF4-FFF2-40B4-BE49-F238E27FC236}">
                <a16:creationId xmlns:a16="http://schemas.microsoft.com/office/drawing/2014/main" id="{F4A9B2AB-1D22-F143-B09D-A0A3D6EAE820}"/>
              </a:ext>
            </a:extLst>
          </p:cNvPr>
          <p:cNvCxnSpPr/>
          <p:nvPr/>
        </p:nvCxnSpPr>
        <p:spPr>
          <a:xfrm>
            <a:off x="5119456" y="4303479"/>
            <a:ext cx="1402672"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Oval 31">
            <a:extLst>
              <a:ext uri="{FF2B5EF4-FFF2-40B4-BE49-F238E27FC236}">
                <a16:creationId xmlns:a16="http://schemas.microsoft.com/office/drawing/2014/main" id="{93800F71-CD52-5A41-8D5D-8D217A0198A6}"/>
              </a:ext>
            </a:extLst>
          </p:cNvPr>
          <p:cNvSpPr/>
          <p:nvPr/>
        </p:nvSpPr>
        <p:spPr>
          <a:xfrm>
            <a:off x="7017349" y="3026460"/>
            <a:ext cx="1012111" cy="1012111"/>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08D058A7-9A6D-A746-8019-1087C6F3CCBA}"/>
              </a:ext>
            </a:extLst>
          </p:cNvPr>
          <p:cNvSpPr/>
          <p:nvPr/>
        </p:nvSpPr>
        <p:spPr>
          <a:xfrm>
            <a:off x="8117195" y="3950534"/>
            <a:ext cx="719120" cy="719120"/>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B3F185FA-9B2E-B440-8715-1F827C260F38}"/>
              </a:ext>
            </a:extLst>
          </p:cNvPr>
          <p:cNvSpPr/>
          <p:nvPr/>
        </p:nvSpPr>
        <p:spPr>
          <a:xfrm>
            <a:off x="9056918" y="2990242"/>
            <a:ext cx="1416805" cy="141680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5" name="Straight Connector 34">
            <a:extLst>
              <a:ext uri="{FF2B5EF4-FFF2-40B4-BE49-F238E27FC236}">
                <a16:creationId xmlns:a16="http://schemas.microsoft.com/office/drawing/2014/main" id="{E69C638D-E690-C941-AF91-F425CC161DF3}"/>
              </a:ext>
            </a:extLst>
          </p:cNvPr>
          <p:cNvCxnSpPr/>
          <p:nvPr/>
        </p:nvCxnSpPr>
        <p:spPr>
          <a:xfrm>
            <a:off x="8398160" y="5197874"/>
            <a:ext cx="2032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BEE9D-ADF5-3F4E-8ED6-B0EDE6047C62}"/>
              </a:ext>
            </a:extLst>
          </p:cNvPr>
          <p:cNvCxnSpPr>
            <a:cxnSpLocks/>
          </p:cNvCxnSpPr>
          <p:nvPr/>
        </p:nvCxnSpPr>
        <p:spPr>
          <a:xfrm>
            <a:off x="8232443" y="4915269"/>
            <a:ext cx="253128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C5B0827E-1BA0-3A41-9ECF-7EC13D0EEA48}"/>
              </a:ext>
            </a:extLst>
          </p:cNvPr>
          <p:cNvCxnSpPr>
            <a:cxnSpLocks/>
          </p:cNvCxnSpPr>
          <p:nvPr/>
        </p:nvCxnSpPr>
        <p:spPr>
          <a:xfrm>
            <a:off x="8232443" y="5325889"/>
            <a:ext cx="74967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BD48B640-654C-0A4E-B42C-8A600DD28C35}"/>
              </a:ext>
            </a:extLst>
          </p:cNvPr>
          <p:cNvCxnSpPr>
            <a:cxnSpLocks/>
          </p:cNvCxnSpPr>
          <p:nvPr/>
        </p:nvCxnSpPr>
        <p:spPr>
          <a:xfrm>
            <a:off x="7392184" y="4827204"/>
            <a:ext cx="74967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C41C406A-2DAD-BD4F-82FC-5B0CCD6A82F3}"/>
              </a:ext>
            </a:extLst>
          </p:cNvPr>
          <p:cNvSpPr txBox="1"/>
          <p:nvPr/>
        </p:nvSpPr>
        <p:spPr>
          <a:xfrm>
            <a:off x="4560073" y="3761486"/>
            <a:ext cx="2457276" cy="369332"/>
          </a:xfrm>
          <a:prstGeom prst="rect">
            <a:avLst/>
          </a:prstGeom>
          <a:noFill/>
        </p:spPr>
        <p:txBody>
          <a:bodyPr wrap="none" rtlCol="0">
            <a:spAutoFit/>
          </a:bodyPr>
          <a:lstStyle/>
          <a:p>
            <a:r>
              <a:rPr lang="en-US" dirty="0"/>
              <a:t>Assembly with </a:t>
            </a:r>
            <a:r>
              <a:rPr lang="en-US" dirty="0" err="1"/>
              <a:t>metaFlye</a:t>
            </a:r>
            <a:endParaRPr lang="en-US" dirty="0"/>
          </a:p>
        </p:txBody>
      </p:sp>
      <p:sp>
        <p:nvSpPr>
          <p:cNvPr id="40" name="TextBox 39">
            <a:extLst>
              <a:ext uri="{FF2B5EF4-FFF2-40B4-BE49-F238E27FC236}">
                <a16:creationId xmlns:a16="http://schemas.microsoft.com/office/drawing/2014/main" id="{145B833F-7E92-F142-BB9C-C8D10CCBE9C4}"/>
              </a:ext>
            </a:extLst>
          </p:cNvPr>
          <p:cNvSpPr txBox="1"/>
          <p:nvPr/>
        </p:nvSpPr>
        <p:spPr>
          <a:xfrm>
            <a:off x="7540012" y="5517757"/>
            <a:ext cx="4089838" cy="369332"/>
          </a:xfrm>
          <a:prstGeom prst="rect">
            <a:avLst/>
          </a:prstGeom>
          <a:noFill/>
        </p:spPr>
        <p:txBody>
          <a:bodyPr wrap="none" rtlCol="0">
            <a:spAutoFit/>
          </a:bodyPr>
          <a:lstStyle/>
          <a:p>
            <a:r>
              <a:rPr lang="en-US" dirty="0"/>
              <a:t>Fragmented </a:t>
            </a:r>
            <a:r>
              <a:rPr lang="en-US" i="1" dirty="0" err="1"/>
              <a:t>Candidatus</a:t>
            </a:r>
            <a:r>
              <a:rPr lang="en-US" i="1" dirty="0"/>
              <a:t> </a:t>
            </a:r>
            <a:r>
              <a:rPr lang="en-US" i="1" dirty="0" err="1"/>
              <a:t>Manganitrophus</a:t>
            </a:r>
            <a:r>
              <a:rPr lang="en-US" dirty="0"/>
              <a:t> </a:t>
            </a:r>
          </a:p>
        </p:txBody>
      </p:sp>
      <p:cxnSp>
        <p:nvCxnSpPr>
          <p:cNvPr id="41" name="Straight Connector 40">
            <a:extLst>
              <a:ext uri="{FF2B5EF4-FFF2-40B4-BE49-F238E27FC236}">
                <a16:creationId xmlns:a16="http://schemas.microsoft.com/office/drawing/2014/main" id="{1DFAAE92-34D7-9A48-9446-FA9767120C68}"/>
              </a:ext>
            </a:extLst>
          </p:cNvPr>
          <p:cNvCxnSpPr/>
          <p:nvPr/>
        </p:nvCxnSpPr>
        <p:spPr>
          <a:xfrm>
            <a:off x="7209046" y="5072874"/>
            <a:ext cx="2032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28E6454A-F181-694E-A04A-032740827C01}"/>
              </a:ext>
            </a:extLst>
          </p:cNvPr>
          <p:cNvCxnSpPr/>
          <p:nvPr/>
        </p:nvCxnSpPr>
        <p:spPr>
          <a:xfrm flipV="1">
            <a:off x="9829800" y="3098800"/>
            <a:ext cx="561975" cy="504825"/>
          </a:xfrm>
          <a:prstGeom prst="line">
            <a:avLst/>
          </a:prstGeom>
          <a:ln w="1174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3131C367-B37B-374C-8F1F-7D0B8FBC4C82}"/>
              </a:ext>
            </a:extLst>
          </p:cNvPr>
          <p:cNvCxnSpPr>
            <a:cxnSpLocks/>
          </p:cNvCxnSpPr>
          <p:nvPr/>
        </p:nvCxnSpPr>
        <p:spPr>
          <a:xfrm>
            <a:off x="9814070" y="3980025"/>
            <a:ext cx="204920" cy="426942"/>
          </a:xfrm>
          <a:prstGeom prst="line">
            <a:avLst/>
          </a:prstGeom>
          <a:ln w="1174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CF150430-1772-0B4B-A4E5-C542DBF345CC}"/>
              </a:ext>
            </a:extLst>
          </p:cNvPr>
          <p:cNvCxnSpPr>
            <a:cxnSpLocks/>
          </p:cNvCxnSpPr>
          <p:nvPr/>
        </p:nvCxnSpPr>
        <p:spPr>
          <a:xfrm>
            <a:off x="9682802" y="3697421"/>
            <a:ext cx="708973" cy="512649"/>
          </a:xfrm>
          <a:prstGeom prst="line">
            <a:avLst/>
          </a:prstGeom>
          <a:ln w="1174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E376E00A-CF94-7244-A2AB-4CFC718BF7E8}"/>
              </a:ext>
            </a:extLst>
          </p:cNvPr>
          <p:cNvCxnSpPr>
            <a:cxnSpLocks/>
          </p:cNvCxnSpPr>
          <p:nvPr/>
        </p:nvCxnSpPr>
        <p:spPr>
          <a:xfrm>
            <a:off x="9738002" y="3699531"/>
            <a:ext cx="786641" cy="29093"/>
          </a:xfrm>
          <a:prstGeom prst="line">
            <a:avLst/>
          </a:prstGeom>
          <a:ln w="1174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97BDBD17-10B0-EC45-BFD5-D4B61898825A}"/>
              </a:ext>
            </a:extLst>
          </p:cNvPr>
          <p:cNvCxnSpPr/>
          <p:nvPr/>
        </p:nvCxnSpPr>
        <p:spPr>
          <a:xfrm flipV="1">
            <a:off x="9092035" y="3662481"/>
            <a:ext cx="561975" cy="504825"/>
          </a:xfrm>
          <a:prstGeom prst="line">
            <a:avLst/>
          </a:prstGeom>
          <a:ln w="1174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14542F69-01F4-C341-B429-74F66F8814B6}"/>
              </a:ext>
            </a:extLst>
          </p:cNvPr>
          <p:cNvCxnSpPr>
            <a:cxnSpLocks/>
          </p:cNvCxnSpPr>
          <p:nvPr/>
        </p:nvCxnSpPr>
        <p:spPr>
          <a:xfrm flipH="1" flipV="1">
            <a:off x="9191625" y="3152751"/>
            <a:ext cx="615735" cy="621604"/>
          </a:xfrm>
          <a:prstGeom prst="line">
            <a:avLst/>
          </a:prstGeom>
          <a:ln w="11747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694444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709C63-7973-2149-AD43-18FB199F818D}"/>
              </a:ext>
            </a:extLst>
          </p:cNvPr>
          <p:cNvSpPr>
            <a:spLocks noGrp="1"/>
          </p:cNvSpPr>
          <p:nvPr>
            <p:ph type="title"/>
          </p:nvPr>
        </p:nvSpPr>
        <p:spPr/>
        <p:txBody>
          <a:bodyPr/>
          <a:lstStyle/>
          <a:p>
            <a:r>
              <a:rPr lang="en-US" dirty="0"/>
              <a:t>Methods – Assembly of CM_gac_2 </a:t>
            </a:r>
          </a:p>
        </p:txBody>
      </p:sp>
      <p:sp>
        <p:nvSpPr>
          <p:cNvPr id="3" name="Content Placeholder 2">
            <a:extLst>
              <a:ext uri="{FF2B5EF4-FFF2-40B4-BE49-F238E27FC236}">
                <a16:creationId xmlns:a16="http://schemas.microsoft.com/office/drawing/2014/main" id="{345B8A46-E4EB-7E48-BB75-20D34A0C6785}"/>
              </a:ext>
            </a:extLst>
          </p:cNvPr>
          <p:cNvSpPr>
            <a:spLocks noGrp="1"/>
          </p:cNvSpPr>
          <p:nvPr>
            <p:ph idx="1"/>
          </p:nvPr>
        </p:nvSpPr>
        <p:spPr/>
        <p:txBody>
          <a:bodyPr/>
          <a:lstStyle/>
          <a:p>
            <a:r>
              <a:rPr lang="en-US" dirty="0"/>
              <a:t>To produce a closed genome of CM_gac_2, reads from the second sample were mapped to the closed genome</a:t>
            </a:r>
          </a:p>
          <a:p>
            <a:r>
              <a:rPr lang="en-US" dirty="0"/>
              <a:t>Only strongly mapping reads were used for a “pseudo-isolate” assembly</a:t>
            </a:r>
          </a:p>
        </p:txBody>
      </p:sp>
      <p:cxnSp>
        <p:nvCxnSpPr>
          <p:cNvPr id="5" name="Straight Connector 4">
            <a:extLst>
              <a:ext uri="{FF2B5EF4-FFF2-40B4-BE49-F238E27FC236}">
                <a16:creationId xmlns:a16="http://schemas.microsoft.com/office/drawing/2014/main" id="{EB2A439E-29F3-3C4F-8D69-2D0D9FCEF39F}"/>
              </a:ext>
            </a:extLst>
          </p:cNvPr>
          <p:cNvCxnSpPr/>
          <p:nvPr/>
        </p:nvCxnSpPr>
        <p:spPr>
          <a:xfrm>
            <a:off x="993422" y="5746044"/>
            <a:ext cx="4222045"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0B5C4122-6C0F-FA46-AE0B-174B9F67E10C}"/>
              </a:ext>
            </a:extLst>
          </p:cNvPr>
          <p:cNvCxnSpPr>
            <a:cxnSpLocks/>
          </p:cNvCxnSpPr>
          <p:nvPr/>
        </p:nvCxnSpPr>
        <p:spPr>
          <a:xfrm>
            <a:off x="1053099" y="4553478"/>
            <a:ext cx="2032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B1167C0-7154-3E4D-96B7-22F0A1A09B2E}"/>
              </a:ext>
            </a:extLst>
          </p:cNvPr>
          <p:cNvCxnSpPr>
            <a:cxnSpLocks/>
          </p:cNvCxnSpPr>
          <p:nvPr/>
        </p:nvCxnSpPr>
        <p:spPr>
          <a:xfrm>
            <a:off x="1357899" y="4858278"/>
            <a:ext cx="2032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33A7AB85-04FF-D145-9F5B-6CF03F1A5AB5}"/>
              </a:ext>
            </a:extLst>
          </p:cNvPr>
          <p:cNvCxnSpPr>
            <a:cxnSpLocks/>
          </p:cNvCxnSpPr>
          <p:nvPr/>
        </p:nvCxnSpPr>
        <p:spPr>
          <a:xfrm>
            <a:off x="993422" y="5276296"/>
            <a:ext cx="2032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95CF9C9A-8908-E840-BDA5-40387BECE385}"/>
              </a:ext>
            </a:extLst>
          </p:cNvPr>
          <p:cNvCxnSpPr>
            <a:cxnSpLocks/>
          </p:cNvCxnSpPr>
          <p:nvPr/>
        </p:nvCxnSpPr>
        <p:spPr>
          <a:xfrm>
            <a:off x="2511504" y="5010678"/>
            <a:ext cx="262494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A694AE04-5184-FD45-AFA9-8D84CD0E46C7}"/>
              </a:ext>
            </a:extLst>
          </p:cNvPr>
          <p:cNvCxnSpPr>
            <a:cxnSpLocks/>
          </p:cNvCxnSpPr>
          <p:nvPr/>
        </p:nvCxnSpPr>
        <p:spPr>
          <a:xfrm>
            <a:off x="1693772" y="5095016"/>
            <a:ext cx="3048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51DAFB52-69F9-7740-BF45-BB5767460941}"/>
              </a:ext>
            </a:extLst>
          </p:cNvPr>
          <p:cNvCxnSpPr>
            <a:cxnSpLocks/>
          </p:cNvCxnSpPr>
          <p:nvPr/>
        </p:nvCxnSpPr>
        <p:spPr>
          <a:xfrm>
            <a:off x="944102" y="5424258"/>
            <a:ext cx="74967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8C791275-1DD7-2040-B19A-DC7BEFC709CE}"/>
              </a:ext>
            </a:extLst>
          </p:cNvPr>
          <p:cNvCxnSpPr>
            <a:cxnSpLocks/>
          </p:cNvCxnSpPr>
          <p:nvPr/>
        </p:nvCxnSpPr>
        <p:spPr>
          <a:xfrm>
            <a:off x="1053099" y="5015885"/>
            <a:ext cx="74967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E0714997-7263-464C-AD34-8FBBABDE8263}"/>
              </a:ext>
            </a:extLst>
          </p:cNvPr>
          <p:cNvCxnSpPr>
            <a:cxnSpLocks/>
          </p:cNvCxnSpPr>
          <p:nvPr/>
        </p:nvCxnSpPr>
        <p:spPr>
          <a:xfrm>
            <a:off x="2345787" y="4728073"/>
            <a:ext cx="74967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1C136DE5-C7E1-A14F-AB71-DCC6B5991F8B}"/>
              </a:ext>
            </a:extLst>
          </p:cNvPr>
          <p:cNvCxnSpPr>
            <a:cxnSpLocks/>
          </p:cNvCxnSpPr>
          <p:nvPr/>
        </p:nvCxnSpPr>
        <p:spPr>
          <a:xfrm>
            <a:off x="2345787" y="5138693"/>
            <a:ext cx="74967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92FA1C8-CAC2-9D40-8A92-53B4D8D1CA7E}"/>
              </a:ext>
            </a:extLst>
          </p:cNvPr>
          <p:cNvCxnSpPr>
            <a:cxnSpLocks/>
          </p:cNvCxnSpPr>
          <p:nvPr/>
        </p:nvCxnSpPr>
        <p:spPr>
          <a:xfrm>
            <a:off x="3301616" y="4728073"/>
            <a:ext cx="74967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7D247188-B803-B840-AC51-0149D969B0E5}"/>
              </a:ext>
            </a:extLst>
          </p:cNvPr>
          <p:cNvCxnSpPr>
            <a:cxnSpLocks/>
          </p:cNvCxnSpPr>
          <p:nvPr/>
        </p:nvCxnSpPr>
        <p:spPr>
          <a:xfrm>
            <a:off x="3389899" y="5342166"/>
            <a:ext cx="3048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3F117881-9A86-D843-8C88-FDC680B98443}"/>
              </a:ext>
            </a:extLst>
          </p:cNvPr>
          <p:cNvCxnSpPr>
            <a:cxnSpLocks/>
          </p:cNvCxnSpPr>
          <p:nvPr/>
        </p:nvCxnSpPr>
        <p:spPr>
          <a:xfrm>
            <a:off x="4086304" y="5347372"/>
            <a:ext cx="3048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0042DC88-47C7-1543-96E3-A1CFE0FB088C}"/>
              </a:ext>
            </a:extLst>
          </p:cNvPr>
          <p:cNvCxnSpPr>
            <a:cxnSpLocks/>
          </p:cNvCxnSpPr>
          <p:nvPr/>
        </p:nvCxnSpPr>
        <p:spPr>
          <a:xfrm>
            <a:off x="4111457" y="4557863"/>
            <a:ext cx="3048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B5083DD-FF94-DB40-8646-4217E7007EDB}"/>
              </a:ext>
            </a:extLst>
          </p:cNvPr>
          <p:cNvCxnSpPr>
            <a:cxnSpLocks/>
          </p:cNvCxnSpPr>
          <p:nvPr/>
        </p:nvCxnSpPr>
        <p:spPr>
          <a:xfrm>
            <a:off x="3622692" y="4885678"/>
            <a:ext cx="3048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81CD260D-75F3-4A45-A224-701AC879EE1A}"/>
              </a:ext>
            </a:extLst>
          </p:cNvPr>
          <p:cNvCxnSpPr>
            <a:cxnSpLocks/>
          </p:cNvCxnSpPr>
          <p:nvPr/>
        </p:nvCxnSpPr>
        <p:spPr>
          <a:xfrm>
            <a:off x="3399764" y="4557973"/>
            <a:ext cx="3048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07C887BA-673B-9A41-B8CF-9DBD61A0F4FC}"/>
              </a:ext>
            </a:extLst>
          </p:cNvPr>
          <p:cNvCxnSpPr>
            <a:cxnSpLocks/>
          </p:cNvCxnSpPr>
          <p:nvPr/>
        </p:nvCxnSpPr>
        <p:spPr>
          <a:xfrm>
            <a:off x="1761834" y="4728073"/>
            <a:ext cx="3048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B85F98C5-C562-7243-8622-FFB52E14C6BA}"/>
              </a:ext>
            </a:extLst>
          </p:cNvPr>
          <p:cNvCxnSpPr>
            <a:cxnSpLocks/>
          </p:cNvCxnSpPr>
          <p:nvPr/>
        </p:nvCxnSpPr>
        <p:spPr>
          <a:xfrm>
            <a:off x="2911492" y="5411710"/>
            <a:ext cx="2032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4FFCBB-DCE1-9444-B07D-4DD8607035F1}"/>
              </a:ext>
            </a:extLst>
          </p:cNvPr>
          <p:cNvCxnSpPr>
            <a:cxnSpLocks/>
          </p:cNvCxnSpPr>
          <p:nvPr/>
        </p:nvCxnSpPr>
        <p:spPr>
          <a:xfrm>
            <a:off x="3611842" y="5230430"/>
            <a:ext cx="3048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3B07DBBF-35B9-E943-8BC7-E124776BD390}"/>
              </a:ext>
            </a:extLst>
          </p:cNvPr>
          <p:cNvCxnSpPr>
            <a:cxnSpLocks/>
          </p:cNvCxnSpPr>
          <p:nvPr/>
        </p:nvCxnSpPr>
        <p:spPr>
          <a:xfrm>
            <a:off x="2862172" y="5559672"/>
            <a:ext cx="74967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BC51A110-F738-F941-B639-AD6CECC3F77A}"/>
              </a:ext>
            </a:extLst>
          </p:cNvPr>
          <p:cNvCxnSpPr>
            <a:cxnSpLocks/>
          </p:cNvCxnSpPr>
          <p:nvPr/>
        </p:nvCxnSpPr>
        <p:spPr>
          <a:xfrm>
            <a:off x="4263857" y="5274107"/>
            <a:ext cx="74967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6DBD87D2-74D1-0447-9236-F2D2CE812C93}"/>
              </a:ext>
            </a:extLst>
          </p:cNvPr>
          <p:cNvCxnSpPr>
            <a:cxnSpLocks/>
          </p:cNvCxnSpPr>
          <p:nvPr/>
        </p:nvCxnSpPr>
        <p:spPr>
          <a:xfrm>
            <a:off x="4111457" y="4858278"/>
            <a:ext cx="74967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Right Brace 42">
            <a:extLst>
              <a:ext uri="{FF2B5EF4-FFF2-40B4-BE49-F238E27FC236}">
                <a16:creationId xmlns:a16="http://schemas.microsoft.com/office/drawing/2014/main" id="{D5FF4018-9266-8B40-BDC3-66A3F2382E78}"/>
              </a:ext>
            </a:extLst>
          </p:cNvPr>
          <p:cNvSpPr/>
          <p:nvPr/>
        </p:nvSpPr>
        <p:spPr>
          <a:xfrm>
            <a:off x="5375650" y="4432175"/>
            <a:ext cx="304800" cy="1157005"/>
          </a:xfrm>
          <a:prstGeom prst="rightBrace">
            <a:avLst/>
          </a:prstGeom>
          <a:ln w="4445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44" name="TextBox 43">
            <a:extLst>
              <a:ext uri="{FF2B5EF4-FFF2-40B4-BE49-F238E27FC236}">
                <a16:creationId xmlns:a16="http://schemas.microsoft.com/office/drawing/2014/main" id="{C8CB06A9-D952-4C43-90A0-E0F51B61E933}"/>
              </a:ext>
            </a:extLst>
          </p:cNvPr>
          <p:cNvSpPr txBox="1"/>
          <p:nvPr/>
        </p:nvSpPr>
        <p:spPr>
          <a:xfrm>
            <a:off x="7351536" y="4473295"/>
            <a:ext cx="1985223" cy="369332"/>
          </a:xfrm>
          <a:prstGeom prst="rect">
            <a:avLst/>
          </a:prstGeom>
          <a:noFill/>
        </p:spPr>
        <p:txBody>
          <a:bodyPr wrap="none" rtlCol="0">
            <a:spAutoFit/>
          </a:bodyPr>
          <a:lstStyle/>
          <a:p>
            <a:r>
              <a:rPr lang="en-US" dirty="0"/>
              <a:t>Assemble with </a:t>
            </a:r>
            <a:r>
              <a:rPr lang="en-US" dirty="0" err="1"/>
              <a:t>Flye</a:t>
            </a:r>
            <a:endParaRPr lang="en-US" dirty="0"/>
          </a:p>
        </p:txBody>
      </p:sp>
      <p:sp>
        <p:nvSpPr>
          <p:cNvPr id="45" name="Oval 44">
            <a:extLst>
              <a:ext uri="{FF2B5EF4-FFF2-40B4-BE49-F238E27FC236}">
                <a16:creationId xmlns:a16="http://schemas.microsoft.com/office/drawing/2014/main" id="{D5C3FCC8-1100-A040-A176-46D5FCFEFD56}"/>
              </a:ext>
            </a:extLst>
          </p:cNvPr>
          <p:cNvSpPr/>
          <p:nvPr/>
        </p:nvSpPr>
        <p:spPr>
          <a:xfrm>
            <a:off x="9847810" y="4302274"/>
            <a:ext cx="1416805" cy="141680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Arrow Connector 45">
            <a:extLst>
              <a:ext uri="{FF2B5EF4-FFF2-40B4-BE49-F238E27FC236}">
                <a16:creationId xmlns:a16="http://schemas.microsoft.com/office/drawing/2014/main" id="{4A51C657-8D06-4E43-BBFA-F106E405D656}"/>
              </a:ext>
            </a:extLst>
          </p:cNvPr>
          <p:cNvCxnSpPr/>
          <p:nvPr/>
        </p:nvCxnSpPr>
        <p:spPr>
          <a:xfrm>
            <a:off x="7675459" y="4995027"/>
            <a:ext cx="1402672"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F3199841-EC69-E749-A0E4-18A76601E20E}"/>
              </a:ext>
            </a:extLst>
          </p:cNvPr>
          <p:cNvSpPr txBox="1"/>
          <p:nvPr/>
        </p:nvSpPr>
        <p:spPr>
          <a:xfrm>
            <a:off x="5599243" y="4687510"/>
            <a:ext cx="1703672" cy="646331"/>
          </a:xfrm>
          <a:prstGeom prst="rect">
            <a:avLst/>
          </a:prstGeom>
          <a:noFill/>
        </p:spPr>
        <p:txBody>
          <a:bodyPr wrap="none" rtlCol="0">
            <a:spAutoFit/>
          </a:bodyPr>
          <a:lstStyle/>
          <a:p>
            <a:pPr algn="ctr"/>
            <a:r>
              <a:rPr lang="en-US" dirty="0"/>
              <a:t>Reads with high</a:t>
            </a:r>
          </a:p>
          <a:p>
            <a:pPr algn="ctr"/>
            <a:r>
              <a:rPr lang="en-US" dirty="0"/>
              <a:t>alignment score</a:t>
            </a:r>
          </a:p>
        </p:txBody>
      </p:sp>
    </p:spTree>
    <p:extLst>
      <p:ext uri="{BB962C8B-B14F-4D97-AF65-F5344CB8AC3E}">
        <p14:creationId xmlns:p14="http://schemas.microsoft.com/office/powerpoint/2010/main" val="153961022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24421</TotalTime>
  <Words>2229</Words>
  <Application>Microsoft Macintosh PowerPoint</Application>
  <PresentationFormat>Widescreen</PresentationFormat>
  <Paragraphs>164</Paragraphs>
  <Slides>17</Slides>
  <Notes>17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17</vt:i4>
      </vt:variant>
    </vt:vector>
  </HeadingPairs>
  <TitlesOfParts>
    <vt:vector size="21" baseType="lpstr">
      <vt:lpstr>Arial</vt:lpstr>
      <vt:lpstr>Calibri</vt:lpstr>
      <vt:lpstr>Calibri Light</vt:lpstr>
      <vt:lpstr>Office Theme</vt:lpstr>
      <vt:lpstr>Pan-genomic analysis of novel genomes from the manganese-oxidizing genus Candidatus Manganitrophus</vt:lpstr>
      <vt:lpstr>Introduction – Pangenomics</vt:lpstr>
      <vt:lpstr>Introduction – Candidatus Manganitrophus </vt:lpstr>
      <vt:lpstr>Introduction – Sample Characteristics</vt:lpstr>
      <vt:lpstr>Methods – Assembly of CM_gac_1 </vt:lpstr>
      <vt:lpstr>Methods – Assembly of CM_gac_1 plasmid </vt:lpstr>
      <vt:lpstr>Methods – Assembly of CM_gac_1 plasmid </vt:lpstr>
      <vt:lpstr>Methods – Assembly of CM_gac_2 </vt:lpstr>
      <vt:lpstr>Methods – Assembly of CM_gac_2 </vt:lpstr>
      <vt:lpstr>Results – Summary</vt:lpstr>
      <vt:lpstr>Results – Phylogeny of Novel Strains</vt:lpstr>
      <vt:lpstr>Results – ANI of subclade</vt:lpstr>
      <vt:lpstr>Results – Pangenome</vt:lpstr>
      <vt:lpstr>Result – COG modules across pangenome</vt:lpstr>
      <vt:lpstr>Results – Additional Annotation</vt:lpstr>
      <vt:lpstr>Conclusion</vt:lpstr>
      <vt:lpstr>Acknowledgements</vt:lpstr>
    </vt:vector>
  </TitlesOfParts>
  <Company/>
  <LinksUpToDate>false</LinksUpToDate>
  <SharedDoc>false</SharedDoc>
  <HyperlinksChanged>false</HyperlinksChanged>
  <AppVersion>16.0014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Pan-genomic analysis of novel genomes from the manganese-oxidizing genus Candidatus Manganitrophus</dc:title>
  <dc:creator>Benjamin Robert Joris</dc:creator>
  <cp:lastModifiedBy>Benjamin Robert Joris</cp:lastModifiedBy>
  <cp:revision>82</cp:revision>
  <dcterms:created xsi:type="dcterms:W3CDTF">2021-10-18T19:56:10Z</dcterms:created>
  <dcterms:modified xsi:type="dcterms:W3CDTF">2021-11-04T18:57:20Z</dcterms:modified>
</cp:coreProperties>
</file>